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50"/>
  </p:notesMasterIdLst>
  <p:sldIdLst>
    <p:sldId id="256" r:id="rId3"/>
    <p:sldId id="281" r:id="rId4"/>
    <p:sldId id="294" r:id="rId5"/>
    <p:sldId id="301" r:id="rId6"/>
    <p:sldId id="307" r:id="rId7"/>
    <p:sldId id="306" r:id="rId8"/>
    <p:sldId id="309" r:id="rId9"/>
    <p:sldId id="314" r:id="rId10"/>
    <p:sldId id="282" r:id="rId11"/>
    <p:sldId id="271" r:id="rId12"/>
    <p:sldId id="257" r:id="rId13"/>
    <p:sldId id="258" r:id="rId14"/>
    <p:sldId id="259" r:id="rId15"/>
    <p:sldId id="260" r:id="rId16"/>
    <p:sldId id="261" r:id="rId17"/>
    <p:sldId id="262" r:id="rId18"/>
    <p:sldId id="265" r:id="rId19"/>
    <p:sldId id="266" r:id="rId20"/>
    <p:sldId id="267" r:id="rId21"/>
    <p:sldId id="288" r:id="rId22"/>
    <p:sldId id="270" r:id="rId23"/>
    <p:sldId id="275" r:id="rId24"/>
    <p:sldId id="277" r:id="rId25"/>
    <p:sldId id="303" r:id="rId26"/>
    <p:sldId id="313" r:id="rId27"/>
    <p:sldId id="274" r:id="rId28"/>
    <p:sldId id="278" r:id="rId29"/>
    <p:sldId id="279" r:id="rId30"/>
    <p:sldId id="280" r:id="rId31"/>
    <p:sldId id="272" r:id="rId32"/>
    <p:sldId id="304" r:id="rId33"/>
    <p:sldId id="299" r:id="rId34"/>
    <p:sldId id="283" r:id="rId35"/>
    <p:sldId id="311" r:id="rId36"/>
    <p:sldId id="297" r:id="rId37"/>
    <p:sldId id="298" r:id="rId38"/>
    <p:sldId id="296" r:id="rId39"/>
    <p:sldId id="289" r:id="rId40"/>
    <p:sldId id="300" r:id="rId41"/>
    <p:sldId id="310" r:id="rId42"/>
    <p:sldId id="292" r:id="rId43"/>
    <p:sldId id="291" r:id="rId44"/>
    <p:sldId id="312" r:id="rId45"/>
    <p:sldId id="284" r:id="rId46"/>
    <p:sldId id="287" r:id="rId47"/>
    <p:sldId id="286" r:id="rId48"/>
    <p:sldId id="315" r:id="rId49"/>
  </p:sldIdLst>
  <p:sldSz cx="9144000" cy="5143500" type="screen16x9"/>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831" autoAdjust="0"/>
  </p:normalViewPr>
  <p:slideViewPr>
    <p:cSldViewPr>
      <p:cViewPr varScale="1">
        <p:scale>
          <a:sx n="64" d="100"/>
          <a:sy n="64" d="100"/>
        </p:scale>
        <p:origin x="-1260" y="-10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E288FB-BF12-4545-B903-C615CD74D64D}"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GB"/>
        </a:p>
      </dgm:t>
    </dgm:pt>
    <dgm:pt modelId="{5C9FA58E-06B9-4C37-8FD3-AC1ABC1C4731}">
      <dgm:prSet/>
      <dgm:spPr>
        <a:noFill/>
      </dgm:spPr>
      <dgm:t>
        <a:bodyPr/>
        <a:lstStyle/>
        <a:p>
          <a:pPr algn="l" rtl="0"/>
          <a:r>
            <a:rPr lang="en-US" dirty="0" smtClean="0"/>
            <a:t>Simplify n-tier data-driven application development</a:t>
          </a:r>
        </a:p>
        <a:p>
          <a:pPr algn="l" rtl="0"/>
          <a:r>
            <a:rPr lang="en-GB" dirty="0" smtClean="0"/>
            <a:t>They address the complexity of building n-tier applications with the following components:</a:t>
          </a:r>
          <a:endParaRPr lang="en-GB" dirty="0"/>
        </a:p>
      </dgm:t>
    </dgm:pt>
    <dgm:pt modelId="{ED2DE623-355B-4CC1-A383-F8E7EBB33EB2}" type="parTrans" cxnId="{1F6C675B-2967-44CA-9502-B0C119E58EC1}">
      <dgm:prSet/>
      <dgm:spPr/>
      <dgm:t>
        <a:bodyPr/>
        <a:lstStyle/>
        <a:p>
          <a:endParaRPr lang="en-GB"/>
        </a:p>
      </dgm:t>
    </dgm:pt>
    <dgm:pt modelId="{1E87A417-D44C-4914-AE48-C01B9D080396}" type="sibTrans" cxnId="{1F6C675B-2967-44CA-9502-B0C119E58EC1}">
      <dgm:prSet/>
      <dgm:spPr/>
      <dgm:t>
        <a:bodyPr/>
        <a:lstStyle/>
        <a:p>
          <a:endParaRPr lang="en-GB"/>
        </a:p>
      </dgm:t>
    </dgm:pt>
    <dgm:pt modelId="{9A4BE452-5F9F-462D-9D07-B206522B1AA9}">
      <dgm:prSet custT="1"/>
      <dgm:spPr>
        <a:solidFill>
          <a:schemeClr val="accent6"/>
        </a:solidFill>
      </dgm:spPr>
      <dgm:t>
        <a:bodyPr/>
        <a:lstStyle/>
        <a:p>
          <a:pPr rtl="0"/>
          <a:r>
            <a:rPr lang="en-GB" sz="2000" b="1" dirty="0" smtClean="0"/>
            <a:t>Framework components </a:t>
          </a:r>
          <a:endParaRPr lang="en-GB" sz="2000" b="1" dirty="0"/>
        </a:p>
      </dgm:t>
    </dgm:pt>
    <dgm:pt modelId="{DEE7AABC-2A8A-44E1-95BF-42E627B4535D}" type="parTrans" cxnId="{41A6DB6A-78F9-4DC7-AE65-05E478A39223}">
      <dgm:prSet/>
      <dgm:spPr/>
      <dgm:t>
        <a:bodyPr/>
        <a:lstStyle/>
        <a:p>
          <a:endParaRPr lang="en-GB"/>
        </a:p>
      </dgm:t>
    </dgm:pt>
    <dgm:pt modelId="{73C31C92-412A-4C9A-BA82-19B7C779D4B5}" type="sibTrans" cxnId="{41A6DB6A-78F9-4DC7-AE65-05E478A39223}">
      <dgm:prSet/>
      <dgm:spPr/>
      <dgm:t>
        <a:bodyPr/>
        <a:lstStyle/>
        <a:p>
          <a:endParaRPr lang="en-GB"/>
        </a:p>
      </dgm:t>
    </dgm:pt>
    <dgm:pt modelId="{2BFEDD0B-C0C9-40BA-B0B9-6FE8FFABD2B1}">
      <dgm:prSet/>
      <dgm:spPr>
        <a:solidFill>
          <a:schemeClr val="accent6"/>
        </a:solidFill>
      </dgm:spPr>
      <dgm:t>
        <a:bodyPr/>
        <a:lstStyle/>
        <a:p>
          <a:pPr rtl="0"/>
          <a:r>
            <a:rPr lang="en-GB" sz="1700" dirty="0" smtClean="0"/>
            <a:t>That support patterns for writing application logic and validation that can be easily used on the presentation tier.</a:t>
          </a:r>
          <a:endParaRPr lang="en-GB" sz="1700" dirty="0"/>
        </a:p>
      </dgm:t>
    </dgm:pt>
    <dgm:pt modelId="{A2E4B6E5-1585-4682-8FCC-E564E4FF596D}" type="parTrans" cxnId="{5560E194-BC91-48D7-9F99-2F89AE031592}">
      <dgm:prSet/>
      <dgm:spPr/>
      <dgm:t>
        <a:bodyPr/>
        <a:lstStyle/>
        <a:p>
          <a:endParaRPr lang="en-GB"/>
        </a:p>
      </dgm:t>
    </dgm:pt>
    <dgm:pt modelId="{094B2409-8965-4170-859D-723A6CAE7258}" type="sibTrans" cxnId="{5560E194-BC91-48D7-9F99-2F89AE031592}">
      <dgm:prSet/>
      <dgm:spPr/>
      <dgm:t>
        <a:bodyPr/>
        <a:lstStyle/>
        <a:p>
          <a:endParaRPr lang="en-GB"/>
        </a:p>
      </dgm:t>
    </dgm:pt>
    <dgm:pt modelId="{F41CCDD5-DDE9-4B1D-B90F-C8E2E447D27D}">
      <dgm:prSet custT="1"/>
      <dgm:spPr>
        <a:solidFill>
          <a:schemeClr val="accent5"/>
        </a:solidFill>
      </dgm:spPr>
      <dgm:t>
        <a:bodyPr/>
        <a:lstStyle/>
        <a:p>
          <a:pPr rtl="0"/>
          <a:r>
            <a:rPr lang="en-GB" sz="2000" b="1" dirty="0" smtClean="0"/>
            <a:t>Tools</a:t>
          </a:r>
          <a:endParaRPr lang="en-GB" sz="2000" b="1" dirty="0"/>
        </a:p>
      </dgm:t>
    </dgm:pt>
    <dgm:pt modelId="{EB2ACCBA-D062-448E-9281-750B615D56A4}" type="parTrans" cxnId="{644C5795-AA61-4223-B419-94BA1470B109}">
      <dgm:prSet/>
      <dgm:spPr/>
      <dgm:t>
        <a:bodyPr/>
        <a:lstStyle/>
        <a:p>
          <a:endParaRPr lang="en-GB"/>
        </a:p>
      </dgm:t>
    </dgm:pt>
    <dgm:pt modelId="{93E6C6E5-8736-4B9C-9C02-C1644D74D7C5}" type="sibTrans" cxnId="{644C5795-AA61-4223-B419-94BA1470B109}">
      <dgm:prSet/>
      <dgm:spPr/>
      <dgm:t>
        <a:bodyPr/>
        <a:lstStyle/>
        <a:p>
          <a:endParaRPr lang="en-GB"/>
        </a:p>
      </dgm:t>
    </dgm:pt>
    <dgm:pt modelId="{F0368BF2-FBB1-4C78-BAB4-32818D6B0949}">
      <dgm:prSet/>
      <dgm:spPr>
        <a:solidFill>
          <a:schemeClr val="accent5"/>
        </a:solidFill>
      </dgm:spPr>
      <dgm:t>
        <a:bodyPr/>
        <a:lstStyle/>
        <a:p>
          <a:pPr rtl="0"/>
          <a:r>
            <a:rPr lang="en-GB" sz="1700" dirty="0" smtClean="0"/>
            <a:t>That add to existing Visual Studio capabilities by linking the client and mid-tier projects in a single solution and by enabling smart code generation in client projects. </a:t>
          </a:r>
          <a:endParaRPr lang="en-GB" sz="1700" dirty="0"/>
        </a:p>
      </dgm:t>
    </dgm:pt>
    <dgm:pt modelId="{2417CF90-E0D0-403D-B5E7-663CD6EFDC50}" type="parTrans" cxnId="{8F12F2BA-24E5-49F8-8D16-087F2CF4776B}">
      <dgm:prSet/>
      <dgm:spPr/>
      <dgm:t>
        <a:bodyPr/>
        <a:lstStyle/>
        <a:p>
          <a:endParaRPr lang="en-GB"/>
        </a:p>
      </dgm:t>
    </dgm:pt>
    <dgm:pt modelId="{9EA3AA15-6280-411F-8517-E3782AFC1FB9}" type="sibTrans" cxnId="{8F12F2BA-24E5-49F8-8D16-087F2CF4776B}">
      <dgm:prSet/>
      <dgm:spPr/>
      <dgm:t>
        <a:bodyPr/>
        <a:lstStyle/>
        <a:p>
          <a:endParaRPr lang="en-GB"/>
        </a:p>
      </dgm:t>
    </dgm:pt>
    <dgm:pt modelId="{CF23D4C6-66A9-4BC6-8BCF-48F0FDF5D6A4}">
      <dgm:prSet custT="1"/>
      <dgm:spPr>
        <a:solidFill>
          <a:schemeClr val="accent3"/>
        </a:solidFill>
      </dgm:spPr>
      <dgm:t>
        <a:bodyPr/>
        <a:lstStyle/>
        <a:p>
          <a:pPr rtl="0"/>
          <a:r>
            <a:rPr lang="en-GB" sz="2400" b="1" dirty="0" smtClean="0"/>
            <a:t>Services</a:t>
          </a:r>
          <a:endParaRPr lang="en-GB" sz="2400" b="1" dirty="0"/>
        </a:p>
      </dgm:t>
    </dgm:pt>
    <dgm:pt modelId="{19B5B69C-0F7B-4725-8C13-C2D0A8308D49}" type="parTrans" cxnId="{A089D76C-374C-42C6-B662-6BCDEFD316AB}">
      <dgm:prSet/>
      <dgm:spPr/>
      <dgm:t>
        <a:bodyPr/>
        <a:lstStyle/>
        <a:p>
          <a:endParaRPr lang="en-GB"/>
        </a:p>
      </dgm:t>
    </dgm:pt>
    <dgm:pt modelId="{650F198A-7E54-45C9-AEF9-AE4DD766A492}" type="sibTrans" cxnId="{A089D76C-374C-42C6-B662-6BCDEFD316AB}">
      <dgm:prSet/>
      <dgm:spPr/>
      <dgm:t>
        <a:bodyPr/>
        <a:lstStyle/>
        <a:p>
          <a:endParaRPr lang="en-GB"/>
        </a:p>
      </dgm:t>
    </dgm:pt>
    <dgm:pt modelId="{867E5D07-7EEC-48FF-993F-4060C4170CE4}">
      <dgm:prSet/>
      <dgm:spPr>
        <a:solidFill>
          <a:schemeClr val="accent3"/>
        </a:solidFill>
      </dgm:spPr>
      <dgm:t>
        <a:bodyPr/>
        <a:lstStyle/>
        <a:p>
          <a:pPr rtl="0"/>
          <a:r>
            <a:rPr lang="en-GB" sz="2000" dirty="0" smtClean="0"/>
            <a:t>That support commonly used capabilities such as authentication and user settings management </a:t>
          </a:r>
          <a:endParaRPr lang="en-GB" sz="2000" dirty="0"/>
        </a:p>
      </dgm:t>
    </dgm:pt>
    <dgm:pt modelId="{E02C77B9-AB7B-40AE-A657-F7F2379E5714}" type="parTrans" cxnId="{457D8940-3735-4392-805E-239B67FF6280}">
      <dgm:prSet/>
      <dgm:spPr/>
      <dgm:t>
        <a:bodyPr/>
        <a:lstStyle/>
        <a:p>
          <a:endParaRPr lang="en-GB"/>
        </a:p>
      </dgm:t>
    </dgm:pt>
    <dgm:pt modelId="{47371889-DF83-4011-BED0-BC1C80309D5C}" type="sibTrans" cxnId="{457D8940-3735-4392-805E-239B67FF6280}">
      <dgm:prSet/>
      <dgm:spPr/>
      <dgm:t>
        <a:bodyPr/>
        <a:lstStyle/>
        <a:p>
          <a:endParaRPr lang="en-GB"/>
        </a:p>
      </dgm:t>
    </dgm:pt>
    <dgm:pt modelId="{07C9290F-5650-4930-974B-A62E3EBF7D38}">
      <dgm:prSet/>
      <dgm:spPr>
        <a:solidFill>
          <a:schemeClr val="accent6"/>
        </a:solidFill>
      </dgm:spPr>
      <dgm:t>
        <a:bodyPr/>
        <a:lstStyle/>
        <a:p>
          <a:pPr rtl="0"/>
          <a:r>
            <a:rPr lang="en-GB" sz="1700" dirty="0" smtClean="0"/>
            <a:t>Client Side LINQ support </a:t>
          </a:r>
          <a:endParaRPr lang="en-GB" sz="1700" dirty="0"/>
        </a:p>
      </dgm:t>
    </dgm:pt>
    <dgm:pt modelId="{70F6F25B-4EDF-4B01-A70E-142CFC643AC0}" type="parTrans" cxnId="{1AFE32AC-3A6E-4083-B718-4C3346EF8868}">
      <dgm:prSet/>
      <dgm:spPr/>
      <dgm:t>
        <a:bodyPr/>
        <a:lstStyle/>
        <a:p>
          <a:endParaRPr lang="en-US"/>
        </a:p>
      </dgm:t>
    </dgm:pt>
    <dgm:pt modelId="{58DBA06F-1EB8-4C6F-99C7-CD31F6C4FB93}" type="sibTrans" cxnId="{1AFE32AC-3A6E-4083-B718-4C3346EF8868}">
      <dgm:prSet/>
      <dgm:spPr/>
      <dgm:t>
        <a:bodyPr/>
        <a:lstStyle/>
        <a:p>
          <a:endParaRPr lang="en-US"/>
        </a:p>
      </dgm:t>
    </dgm:pt>
    <dgm:pt modelId="{15733EFF-D5D7-47C8-9F75-D28CE297F0DA}" type="pres">
      <dgm:prSet presAssocID="{93E288FB-BF12-4545-B903-C615CD74D64D}" presName="composite" presStyleCnt="0">
        <dgm:presLayoutVars>
          <dgm:chMax val="1"/>
          <dgm:dir/>
          <dgm:resizeHandles val="exact"/>
        </dgm:presLayoutVars>
      </dgm:prSet>
      <dgm:spPr/>
      <dgm:t>
        <a:bodyPr/>
        <a:lstStyle/>
        <a:p>
          <a:endParaRPr lang="en-GB"/>
        </a:p>
      </dgm:t>
    </dgm:pt>
    <dgm:pt modelId="{1C174937-CDD3-4D4F-B472-F62CE4A8FF84}" type="pres">
      <dgm:prSet presAssocID="{5C9FA58E-06B9-4C37-8FD3-AC1ABC1C4731}" presName="roof" presStyleLbl="dkBgShp" presStyleIdx="0" presStyleCnt="2"/>
      <dgm:spPr/>
      <dgm:t>
        <a:bodyPr/>
        <a:lstStyle/>
        <a:p>
          <a:endParaRPr lang="en-GB"/>
        </a:p>
      </dgm:t>
    </dgm:pt>
    <dgm:pt modelId="{B50BEE45-29A4-408C-B999-CE009B8747F1}" type="pres">
      <dgm:prSet presAssocID="{5C9FA58E-06B9-4C37-8FD3-AC1ABC1C4731}" presName="pillars" presStyleCnt="0"/>
      <dgm:spPr/>
    </dgm:pt>
    <dgm:pt modelId="{23882E07-1481-4596-A862-8E670F24240D}" type="pres">
      <dgm:prSet presAssocID="{5C9FA58E-06B9-4C37-8FD3-AC1ABC1C4731}" presName="pillar1" presStyleLbl="node1" presStyleIdx="0" presStyleCnt="3">
        <dgm:presLayoutVars>
          <dgm:bulletEnabled val="1"/>
        </dgm:presLayoutVars>
      </dgm:prSet>
      <dgm:spPr/>
      <dgm:t>
        <a:bodyPr/>
        <a:lstStyle/>
        <a:p>
          <a:endParaRPr lang="en-GB"/>
        </a:p>
      </dgm:t>
    </dgm:pt>
    <dgm:pt modelId="{CC7E120F-3B13-4291-88F2-8D4618972488}" type="pres">
      <dgm:prSet presAssocID="{F41CCDD5-DDE9-4B1D-B90F-C8E2E447D27D}" presName="pillarX" presStyleLbl="node1" presStyleIdx="1" presStyleCnt="3">
        <dgm:presLayoutVars>
          <dgm:bulletEnabled val="1"/>
        </dgm:presLayoutVars>
      </dgm:prSet>
      <dgm:spPr/>
      <dgm:t>
        <a:bodyPr/>
        <a:lstStyle/>
        <a:p>
          <a:endParaRPr lang="en-GB"/>
        </a:p>
      </dgm:t>
    </dgm:pt>
    <dgm:pt modelId="{FE21F43B-E49C-422C-9EB0-3BE5CE6764AA}" type="pres">
      <dgm:prSet presAssocID="{CF23D4C6-66A9-4BC6-8BCF-48F0FDF5D6A4}" presName="pillarX" presStyleLbl="node1" presStyleIdx="2" presStyleCnt="3">
        <dgm:presLayoutVars>
          <dgm:bulletEnabled val="1"/>
        </dgm:presLayoutVars>
      </dgm:prSet>
      <dgm:spPr/>
      <dgm:t>
        <a:bodyPr/>
        <a:lstStyle/>
        <a:p>
          <a:endParaRPr lang="en-GB"/>
        </a:p>
      </dgm:t>
    </dgm:pt>
    <dgm:pt modelId="{9480DC2B-95E4-4AF3-9F23-5C0D01440EB0}" type="pres">
      <dgm:prSet presAssocID="{5C9FA58E-06B9-4C37-8FD3-AC1ABC1C4731}" presName="base" presStyleLbl="dkBgShp" presStyleIdx="1" presStyleCnt="2"/>
      <dgm:spPr>
        <a:noFill/>
      </dgm:spPr>
      <dgm:t>
        <a:bodyPr/>
        <a:lstStyle/>
        <a:p>
          <a:endParaRPr lang="en-US"/>
        </a:p>
      </dgm:t>
    </dgm:pt>
  </dgm:ptLst>
  <dgm:cxnLst>
    <dgm:cxn modelId="{1F6C675B-2967-44CA-9502-B0C119E58EC1}" srcId="{93E288FB-BF12-4545-B903-C615CD74D64D}" destId="{5C9FA58E-06B9-4C37-8FD3-AC1ABC1C4731}" srcOrd="0" destOrd="0" parTransId="{ED2DE623-355B-4CC1-A383-F8E7EBB33EB2}" sibTransId="{1E87A417-D44C-4914-AE48-C01B9D080396}"/>
    <dgm:cxn modelId="{54D54B92-44B2-4E3D-8D78-FEEDEFFE7327}" type="presOf" srcId="{867E5D07-7EEC-48FF-993F-4060C4170CE4}" destId="{FE21F43B-E49C-422C-9EB0-3BE5CE6764AA}" srcOrd="0" destOrd="1" presId="urn:microsoft.com/office/officeart/2005/8/layout/hList3"/>
    <dgm:cxn modelId="{BFB5B8B9-938B-4E16-86D2-965A8A212B6F}" type="presOf" srcId="{93E288FB-BF12-4545-B903-C615CD74D64D}" destId="{15733EFF-D5D7-47C8-9F75-D28CE297F0DA}" srcOrd="0" destOrd="0" presId="urn:microsoft.com/office/officeart/2005/8/layout/hList3"/>
    <dgm:cxn modelId="{5560E194-BC91-48D7-9F99-2F89AE031592}" srcId="{9A4BE452-5F9F-462D-9D07-B206522B1AA9}" destId="{2BFEDD0B-C0C9-40BA-B0B9-6FE8FFABD2B1}" srcOrd="0" destOrd="0" parTransId="{A2E4B6E5-1585-4682-8FCC-E564E4FF596D}" sibTransId="{094B2409-8965-4170-859D-723A6CAE7258}"/>
    <dgm:cxn modelId="{A089D76C-374C-42C6-B662-6BCDEFD316AB}" srcId="{5C9FA58E-06B9-4C37-8FD3-AC1ABC1C4731}" destId="{CF23D4C6-66A9-4BC6-8BCF-48F0FDF5D6A4}" srcOrd="2" destOrd="0" parTransId="{19B5B69C-0F7B-4725-8C13-C2D0A8308D49}" sibTransId="{650F198A-7E54-45C9-AEF9-AE4DD766A492}"/>
    <dgm:cxn modelId="{E546AEBE-5C04-4F31-851D-0E3DAFC98F31}" type="presOf" srcId="{5C9FA58E-06B9-4C37-8FD3-AC1ABC1C4731}" destId="{1C174937-CDD3-4D4F-B472-F62CE4A8FF84}" srcOrd="0" destOrd="0" presId="urn:microsoft.com/office/officeart/2005/8/layout/hList3"/>
    <dgm:cxn modelId="{270B486F-A8FD-4C26-83C5-C3C9C257269F}" type="presOf" srcId="{9A4BE452-5F9F-462D-9D07-B206522B1AA9}" destId="{23882E07-1481-4596-A862-8E670F24240D}" srcOrd="0" destOrd="0" presId="urn:microsoft.com/office/officeart/2005/8/layout/hList3"/>
    <dgm:cxn modelId="{41A6DB6A-78F9-4DC7-AE65-05E478A39223}" srcId="{5C9FA58E-06B9-4C37-8FD3-AC1ABC1C4731}" destId="{9A4BE452-5F9F-462D-9D07-B206522B1AA9}" srcOrd="0" destOrd="0" parTransId="{DEE7AABC-2A8A-44E1-95BF-42E627B4535D}" sibTransId="{73C31C92-412A-4C9A-BA82-19B7C779D4B5}"/>
    <dgm:cxn modelId="{8F12F2BA-24E5-49F8-8D16-087F2CF4776B}" srcId="{F41CCDD5-DDE9-4B1D-B90F-C8E2E447D27D}" destId="{F0368BF2-FBB1-4C78-BAB4-32818D6B0949}" srcOrd="0" destOrd="0" parTransId="{2417CF90-E0D0-403D-B5E7-663CD6EFDC50}" sibTransId="{9EA3AA15-6280-411F-8517-E3782AFC1FB9}"/>
    <dgm:cxn modelId="{457D8940-3735-4392-805E-239B67FF6280}" srcId="{CF23D4C6-66A9-4BC6-8BCF-48F0FDF5D6A4}" destId="{867E5D07-7EEC-48FF-993F-4060C4170CE4}" srcOrd="0" destOrd="0" parTransId="{E02C77B9-AB7B-40AE-A657-F7F2379E5714}" sibTransId="{47371889-DF83-4011-BED0-BC1C80309D5C}"/>
    <dgm:cxn modelId="{4391FA57-23FB-476D-9B85-7E8F3547C587}" type="presOf" srcId="{2BFEDD0B-C0C9-40BA-B0B9-6FE8FFABD2B1}" destId="{23882E07-1481-4596-A862-8E670F24240D}" srcOrd="0" destOrd="1" presId="urn:microsoft.com/office/officeart/2005/8/layout/hList3"/>
    <dgm:cxn modelId="{EE330FDA-654A-4DE1-9DB6-F603CFC4ABD9}" type="presOf" srcId="{CF23D4C6-66A9-4BC6-8BCF-48F0FDF5D6A4}" destId="{FE21F43B-E49C-422C-9EB0-3BE5CE6764AA}" srcOrd="0" destOrd="0" presId="urn:microsoft.com/office/officeart/2005/8/layout/hList3"/>
    <dgm:cxn modelId="{F539E2F0-7E6D-4107-9A75-A5EBDE6519AA}" type="presOf" srcId="{07C9290F-5650-4930-974B-A62E3EBF7D38}" destId="{23882E07-1481-4596-A862-8E670F24240D}" srcOrd="0" destOrd="2" presId="urn:microsoft.com/office/officeart/2005/8/layout/hList3"/>
    <dgm:cxn modelId="{99FE137C-AD15-4197-A216-E7270BC03994}" type="presOf" srcId="{F41CCDD5-DDE9-4B1D-B90F-C8E2E447D27D}" destId="{CC7E120F-3B13-4291-88F2-8D4618972488}" srcOrd="0" destOrd="0" presId="urn:microsoft.com/office/officeart/2005/8/layout/hList3"/>
    <dgm:cxn modelId="{1AFE32AC-3A6E-4083-B718-4C3346EF8868}" srcId="{9A4BE452-5F9F-462D-9D07-B206522B1AA9}" destId="{07C9290F-5650-4930-974B-A62E3EBF7D38}" srcOrd="1" destOrd="0" parTransId="{70F6F25B-4EDF-4B01-A70E-142CFC643AC0}" sibTransId="{58DBA06F-1EB8-4C6F-99C7-CD31F6C4FB93}"/>
    <dgm:cxn modelId="{9C060443-8841-4D8B-86C8-2F2A23F30E27}" type="presOf" srcId="{F0368BF2-FBB1-4C78-BAB4-32818D6B0949}" destId="{CC7E120F-3B13-4291-88F2-8D4618972488}" srcOrd="0" destOrd="1" presId="urn:microsoft.com/office/officeart/2005/8/layout/hList3"/>
    <dgm:cxn modelId="{644C5795-AA61-4223-B419-94BA1470B109}" srcId="{5C9FA58E-06B9-4C37-8FD3-AC1ABC1C4731}" destId="{F41CCDD5-DDE9-4B1D-B90F-C8E2E447D27D}" srcOrd="1" destOrd="0" parTransId="{EB2ACCBA-D062-448E-9281-750B615D56A4}" sibTransId="{93E6C6E5-8736-4B9C-9C02-C1644D74D7C5}"/>
    <dgm:cxn modelId="{74C85CB1-45AE-4102-AFE5-2C876B8AAFF3}" type="presParOf" srcId="{15733EFF-D5D7-47C8-9F75-D28CE297F0DA}" destId="{1C174937-CDD3-4D4F-B472-F62CE4A8FF84}" srcOrd="0" destOrd="0" presId="urn:microsoft.com/office/officeart/2005/8/layout/hList3"/>
    <dgm:cxn modelId="{A470CC86-5778-486A-8CAC-8AD041659A30}" type="presParOf" srcId="{15733EFF-D5D7-47C8-9F75-D28CE297F0DA}" destId="{B50BEE45-29A4-408C-B999-CE009B8747F1}" srcOrd="1" destOrd="0" presId="urn:microsoft.com/office/officeart/2005/8/layout/hList3"/>
    <dgm:cxn modelId="{05509BC6-9232-484B-8756-C0200FAEEECB}" type="presParOf" srcId="{B50BEE45-29A4-408C-B999-CE009B8747F1}" destId="{23882E07-1481-4596-A862-8E670F24240D}" srcOrd="0" destOrd="0" presId="urn:microsoft.com/office/officeart/2005/8/layout/hList3"/>
    <dgm:cxn modelId="{48009421-94E5-432E-9129-5BC74E088674}" type="presParOf" srcId="{B50BEE45-29A4-408C-B999-CE009B8747F1}" destId="{CC7E120F-3B13-4291-88F2-8D4618972488}" srcOrd="1" destOrd="0" presId="urn:microsoft.com/office/officeart/2005/8/layout/hList3"/>
    <dgm:cxn modelId="{47A9F6B5-91FE-4CFF-AFE2-A341A3D2DED4}" type="presParOf" srcId="{B50BEE45-29A4-408C-B999-CE009B8747F1}" destId="{FE21F43B-E49C-422C-9EB0-3BE5CE6764AA}" srcOrd="2" destOrd="0" presId="urn:microsoft.com/office/officeart/2005/8/layout/hList3"/>
    <dgm:cxn modelId="{40D3257A-1914-451A-8798-3D31FA6AE0C2}" type="presParOf" srcId="{15733EFF-D5D7-47C8-9F75-D28CE297F0DA}" destId="{9480DC2B-95E4-4AF3-9F23-5C0D01440EB0}" srcOrd="2" destOrd="0" presId="urn:microsoft.com/office/officeart/2005/8/layout/hList3"/>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174937-CDD3-4D4F-B472-F62CE4A8FF84}">
      <dsp:nvSpPr>
        <dsp:cNvPr id="0" name=""/>
        <dsp:cNvSpPr/>
      </dsp:nvSpPr>
      <dsp:spPr>
        <a:xfrm>
          <a:off x="0" y="0"/>
          <a:ext cx="8858312" cy="106085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Simplify n-tier data-driven application development</a:t>
          </a:r>
        </a:p>
        <a:p>
          <a:pPr lvl="0" algn="l" defTabSz="844550" rtl="0">
            <a:lnSpc>
              <a:spcPct val="90000"/>
            </a:lnSpc>
            <a:spcBef>
              <a:spcPct val="0"/>
            </a:spcBef>
            <a:spcAft>
              <a:spcPct val="35000"/>
            </a:spcAft>
          </a:pPr>
          <a:r>
            <a:rPr lang="en-GB" sz="1900" kern="1200" dirty="0" smtClean="0"/>
            <a:t>They address the complexity of building n-tier applications with the following components:</a:t>
          </a:r>
          <a:endParaRPr lang="en-GB" sz="1900" kern="1200" dirty="0"/>
        </a:p>
      </dsp:txBody>
      <dsp:txXfrm>
        <a:off x="0" y="0"/>
        <a:ext cx="8858312" cy="1060854"/>
      </dsp:txXfrm>
    </dsp:sp>
    <dsp:sp modelId="{23882E07-1481-4596-A862-8E670F24240D}">
      <dsp:nvSpPr>
        <dsp:cNvPr id="0" name=""/>
        <dsp:cNvSpPr/>
      </dsp:nvSpPr>
      <dsp:spPr>
        <a:xfrm>
          <a:off x="4325" y="1060854"/>
          <a:ext cx="2949887" cy="2227794"/>
        </a:xfrm>
        <a:prstGeom prst="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en-GB" sz="2000" b="1" kern="1200" dirty="0" smtClean="0"/>
            <a:t>Framework components </a:t>
          </a:r>
          <a:endParaRPr lang="en-GB" sz="2000" b="1" kern="1200" dirty="0"/>
        </a:p>
        <a:p>
          <a:pPr marL="171450" lvl="1" indent="-171450" algn="l" defTabSz="755650" rtl="0">
            <a:lnSpc>
              <a:spcPct val="90000"/>
            </a:lnSpc>
            <a:spcBef>
              <a:spcPct val="0"/>
            </a:spcBef>
            <a:spcAft>
              <a:spcPct val="15000"/>
            </a:spcAft>
            <a:buChar char="••"/>
          </a:pPr>
          <a:r>
            <a:rPr lang="en-GB" sz="1700" kern="1200" dirty="0" smtClean="0"/>
            <a:t>That support patterns for writing application logic and validation that can be easily used on the presentation tier.</a:t>
          </a:r>
          <a:endParaRPr lang="en-GB" sz="1700" kern="1200" dirty="0"/>
        </a:p>
        <a:p>
          <a:pPr marL="171450" lvl="1" indent="-171450" algn="l" defTabSz="755650" rtl="0">
            <a:lnSpc>
              <a:spcPct val="90000"/>
            </a:lnSpc>
            <a:spcBef>
              <a:spcPct val="0"/>
            </a:spcBef>
            <a:spcAft>
              <a:spcPct val="15000"/>
            </a:spcAft>
            <a:buChar char="••"/>
          </a:pPr>
          <a:r>
            <a:rPr lang="en-GB" sz="1700" kern="1200" dirty="0" smtClean="0"/>
            <a:t>Client Side LINQ support </a:t>
          </a:r>
          <a:endParaRPr lang="en-GB" sz="1700" kern="1200" dirty="0"/>
        </a:p>
      </dsp:txBody>
      <dsp:txXfrm>
        <a:off x="4325" y="1060854"/>
        <a:ext cx="2949887" cy="2227794"/>
      </dsp:txXfrm>
    </dsp:sp>
    <dsp:sp modelId="{CC7E120F-3B13-4291-88F2-8D4618972488}">
      <dsp:nvSpPr>
        <dsp:cNvPr id="0" name=""/>
        <dsp:cNvSpPr/>
      </dsp:nvSpPr>
      <dsp:spPr>
        <a:xfrm>
          <a:off x="2954212" y="1060854"/>
          <a:ext cx="2949887" cy="2227794"/>
        </a:xfrm>
        <a:prstGeom prst="rect">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en-GB" sz="2000" b="1" kern="1200" dirty="0" smtClean="0"/>
            <a:t>Tools</a:t>
          </a:r>
          <a:endParaRPr lang="en-GB" sz="2000" b="1" kern="1200" dirty="0"/>
        </a:p>
        <a:p>
          <a:pPr marL="171450" lvl="1" indent="-171450" algn="l" defTabSz="755650" rtl="0">
            <a:lnSpc>
              <a:spcPct val="90000"/>
            </a:lnSpc>
            <a:spcBef>
              <a:spcPct val="0"/>
            </a:spcBef>
            <a:spcAft>
              <a:spcPct val="15000"/>
            </a:spcAft>
            <a:buChar char="••"/>
          </a:pPr>
          <a:r>
            <a:rPr lang="en-GB" sz="1700" kern="1200" dirty="0" smtClean="0"/>
            <a:t>That add to existing Visual Studio capabilities by linking the client and mid-tier projects in a single solution and by enabling smart code generation in client projects. </a:t>
          </a:r>
          <a:endParaRPr lang="en-GB" sz="1700" kern="1200" dirty="0"/>
        </a:p>
      </dsp:txBody>
      <dsp:txXfrm>
        <a:off x="2954212" y="1060854"/>
        <a:ext cx="2949887" cy="2227794"/>
      </dsp:txXfrm>
    </dsp:sp>
    <dsp:sp modelId="{FE21F43B-E49C-422C-9EB0-3BE5CE6764AA}">
      <dsp:nvSpPr>
        <dsp:cNvPr id="0" name=""/>
        <dsp:cNvSpPr/>
      </dsp:nvSpPr>
      <dsp:spPr>
        <a:xfrm>
          <a:off x="5904099" y="1060854"/>
          <a:ext cx="2949887" cy="2227794"/>
        </a:xfrm>
        <a:prstGeom prst="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GB" sz="2400" b="1" kern="1200" dirty="0" smtClean="0"/>
            <a:t>Services</a:t>
          </a:r>
          <a:endParaRPr lang="en-GB" sz="2400" b="1" kern="1200" dirty="0"/>
        </a:p>
        <a:p>
          <a:pPr marL="228600" lvl="1" indent="-228600" algn="l" defTabSz="889000" rtl="0">
            <a:lnSpc>
              <a:spcPct val="90000"/>
            </a:lnSpc>
            <a:spcBef>
              <a:spcPct val="0"/>
            </a:spcBef>
            <a:spcAft>
              <a:spcPct val="15000"/>
            </a:spcAft>
            <a:buChar char="••"/>
          </a:pPr>
          <a:r>
            <a:rPr lang="en-GB" sz="2000" kern="1200" dirty="0" smtClean="0"/>
            <a:t>That support commonly used capabilities such as authentication and user settings management </a:t>
          </a:r>
          <a:endParaRPr lang="en-GB" sz="2000" kern="1200" dirty="0"/>
        </a:p>
      </dsp:txBody>
      <dsp:txXfrm>
        <a:off x="5904099" y="1060854"/>
        <a:ext cx="2949887" cy="2227794"/>
      </dsp:txXfrm>
    </dsp:sp>
    <dsp:sp modelId="{9480DC2B-95E4-4AF3-9F23-5C0D01440EB0}">
      <dsp:nvSpPr>
        <dsp:cNvPr id="0" name=""/>
        <dsp:cNvSpPr/>
      </dsp:nvSpPr>
      <dsp:spPr>
        <a:xfrm>
          <a:off x="0" y="3288648"/>
          <a:ext cx="8858312" cy="247532"/>
        </a:xfrm>
        <a:prstGeom prst="rect">
          <a:avLst/>
        </a:prstGeom>
        <a:no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7C7B3-65FF-451C-8FF8-404ED23B91F2}" type="datetimeFigureOut">
              <a:rPr lang="nl-NL" smtClean="0"/>
              <a:pPr/>
              <a:t>30-3-2010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7172A0-37B5-4399-BC81-108D2070D43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b-NO"/>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http://msdn.microsoft.com/en-us/library/ee807305(VS.91).aspx</a:t>
            </a:r>
            <a:endParaRPr lang="en-US"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43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Todo</a:t>
            </a:r>
            <a:r>
              <a:rPr lang="en-US" dirty="0" smtClean="0"/>
              <a:t> http://www.codeproject.com/KB/silverlight/SilverlightBASkeleton.aspx</a:t>
            </a:r>
          </a:p>
          <a:p>
            <a:r>
              <a:rPr lang="en-US" dirty="0" err="1" smtClean="0"/>
              <a:t>Todo</a:t>
            </a:r>
            <a:r>
              <a:rPr lang="en-US" smtClean="0"/>
              <a:t> http://timheuer.com/blog/archive/2009/12/10/tips-to-deploy-ria-services-troubleshoot.aspx </a:t>
            </a:r>
            <a:endParaRPr lang="en-US" dirty="0" smtClean="0"/>
          </a:p>
          <a:p>
            <a:r>
              <a:rPr lang="nl-NL" sz="900" kern="1200" dirty="0" smtClean="0">
                <a:solidFill>
                  <a:schemeClr val="tx1"/>
                </a:solidFill>
                <a:latin typeface="Calibri" pitchFamily="34" charset="0"/>
                <a:ea typeface="+mn-ea"/>
                <a:cs typeface="+mn-cs"/>
              </a:rPr>
              <a:t>// http://blogs.msdn.com/brada/archive/2009/11/22/ria-services-a-domainservice-is-a-wcf-service-add-service-reference.aspx</a:t>
            </a:r>
          </a:p>
          <a:p>
            <a:r>
              <a:rPr lang="nl-NL" sz="900" kern="1200" dirty="0" smtClean="0">
                <a:solidFill>
                  <a:schemeClr val="tx1"/>
                </a:solidFill>
                <a:latin typeface="Calibri" pitchFamily="34" charset="0"/>
                <a:ea typeface="+mn-ea"/>
                <a:cs typeface="+mn-cs"/>
              </a:rPr>
              <a:t>// http://blogs.msdn.com/saurabh/archive/2009/11/23/understanding-the-wcf-in-wcf-ria-services.aspx</a:t>
            </a:r>
          </a:p>
          <a:p>
            <a:r>
              <a:rPr lang="nl-NL" sz="900" kern="1200" dirty="0" smtClean="0">
                <a:solidFill>
                  <a:schemeClr val="tx1"/>
                </a:solidFill>
                <a:latin typeface="Calibri" pitchFamily="34" charset="0"/>
                <a:ea typeface="+mn-ea"/>
                <a:cs typeface="+mn-cs"/>
              </a:rPr>
              <a:t>http://jack.ukleja.com/wcf-data-services-vs-wcf-ria-services/</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[Required]</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StringLength</a:t>
            </a:r>
            <a:r>
              <a:rPr lang="en-US" sz="1200" kern="1200" dirty="0" smtClean="0">
                <a:solidFill>
                  <a:schemeClr val="tx1"/>
                </a:solidFill>
                <a:latin typeface="+mn-lt"/>
                <a:ea typeface="+mn-ea"/>
                <a:cs typeface="+mn-cs"/>
              </a:rPr>
              <a:t>(32, </a:t>
            </a:r>
            <a:r>
              <a:rPr lang="en-US" sz="1200" kern="1200" dirty="0" err="1" smtClean="0">
                <a:solidFill>
                  <a:schemeClr val="tx1"/>
                </a:solidFill>
                <a:latin typeface="+mn-lt"/>
                <a:ea typeface="+mn-ea"/>
                <a:cs typeface="+mn-cs"/>
              </a:rPr>
              <a:t>MinimumLength</a:t>
            </a:r>
            <a:r>
              <a:rPr lang="en-US" sz="1200" kern="1200" dirty="0" smtClean="0">
                <a:solidFill>
                  <a:schemeClr val="tx1"/>
                </a:solidFill>
                <a:latin typeface="+mn-lt"/>
                <a:ea typeface="+mn-ea"/>
                <a:cs typeface="+mn-cs"/>
              </a:rPr>
              <a:t> = 5,</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ErrorMessage</a:t>
            </a:r>
            <a:r>
              <a:rPr lang="en-US" sz="1200" kern="1200" dirty="0" smtClean="0">
                <a:solidFill>
                  <a:schemeClr val="tx1"/>
                </a:solidFill>
                <a:latin typeface="+mn-lt"/>
                <a:ea typeface="+mn-ea"/>
                <a:cs typeface="+mn-cs"/>
              </a:rPr>
              <a:t> = "Length must be between 5 and 32 characters")]</a:t>
            </a:r>
          </a:p>
          <a:p>
            <a:r>
              <a:rPr lang="en-US" sz="1200" kern="1200" dirty="0" smtClean="0">
                <a:solidFill>
                  <a:schemeClr val="tx1"/>
                </a:solidFill>
                <a:latin typeface="+mn-lt"/>
                <a:ea typeface="+mn-ea"/>
                <a:cs typeface="+mn-cs"/>
              </a:rPr>
              <a:t>            public string </a:t>
            </a:r>
            <a:r>
              <a:rPr lang="en-US" sz="1200" kern="1200" dirty="0" err="1" smtClean="0">
                <a:solidFill>
                  <a:schemeClr val="tx1"/>
                </a:solidFill>
                <a:latin typeface="+mn-lt"/>
                <a:ea typeface="+mn-ea"/>
                <a:cs typeface="+mn-cs"/>
              </a:rPr>
              <a:t>ProductName</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string </a:t>
            </a:r>
            <a:r>
              <a:rPr lang="en-US" sz="1200" kern="1200" dirty="0" err="1" smtClean="0">
                <a:solidFill>
                  <a:schemeClr val="tx1"/>
                </a:solidFill>
                <a:latin typeface="+mn-lt"/>
                <a:ea typeface="+mn-ea"/>
                <a:cs typeface="+mn-cs"/>
              </a:rPr>
              <a:t>QuantityPerUnit</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Nullable&lt;short&gt; </a:t>
            </a:r>
            <a:r>
              <a:rPr lang="en-US" sz="1200" kern="1200" dirty="0" err="1" smtClean="0">
                <a:solidFill>
                  <a:schemeClr val="tx1"/>
                </a:solidFill>
                <a:latin typeface="+mn-lt"/>
                <a:ea typeface="+mn-ea"/>
                <a:cs typeface="+mn-cs"/>
              </a:rPr>
              <a:t>ReorderLevel</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Supplier </a:t>
            </a:r>
            <a:r>
              <a:rPr lang="en-US" sz="1200" kern="1200" dirty="0" err="1" smtClean="0">
                <a:solidFill>
                  <a:schemeClr val="tx1"/>
                </a:solidFill>
                <a:latin typeface="+mn-lt"/>
                <a:ea typeface="+mn-ea"/>
                <a:cs typeface="+mn-cs"/>
              </a:rPr>
              <a:t>Supplier</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Nullable&lt;</a:t>
            </a:r>
            <a:r>
              <a:rPr lang="en-US" sz="1200" kern="1200" dirty="0" err="1" smtClean="0">
                <a:solidFill>
                  <a:schemeClr val="tx1"/>
                </a:solidFill>
                <a:latin typeface="+mn-lt"/>
                <a:ea typeface="+mn-ea"/>
                <a:cs typeface="+mn-cs"/>
              </a:rPr>
              <a:t>int</a:t>
            </a:r>
            <a:r>
              <a:rPr lang="en-US" sz="1200" kern="1200" dirty="0" smtClean="0">
                <a:solidFill>
                  <a:schemeClr val="tx1"/>
                </a:solidFill>
                <a:latin typeface="+mn-lt"/>
                <a:ea typeface="+mn-ea"/>
                <a:cs typeface="+mn-cs"/>
              </a:rPr>
              <a:t>&gt; </a:t>
            </a:r>
            <a:r>
              <a:rPr lang="en-US" sz="1200" kern="1200" dirty="0" err="1" smtClean="0">
                <a:solidFill>
                  <a:schemeClr val="tx1"/>
                </a:solidFill>
                <a:latin typeface="+mn-lt"/>
                <a:ea typeface="+mn-ea"/>
                <a:cs typeface="+mn-cs"/>
              </a:rPr>
              <a:t>SupplierID</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[Range(0, 1000)]</a:t>
            </a:r>
          </a:p>
          <a:p>
            <a:r>
              <a:rPr lang="en-US" sz="1200" kern="1200" dirty="0" smtClean="0">
                <a:solidFill>
                  <a:schemeClr val="tx1"/>
                </a:solidFill>
                <a:latin typeface="+mn-lt"/>
                <a:ea typeface="+mn-ea"/>
                <a:cs typeface="+mn-cs"/>
              </a:rPr>
              <a:t>            [Display(Name = "</a:t>
            </a:r>
            <a:r>
              <a:rPr lang="en-US" sz="1200" kern="1200" dirty="0" err="1" smtClean="0">
                <a:solidFill>
                  <a:schemeClr val="tx1"/>
                </a:solidFill>
                <a:latin typeface="+mn-lt"/>
                <a:ea typeface="+mn-ea"/>
                <a:cs typeface="+mn-cs"/>
              </a:rPr>
              <a:t>Prijs</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public Nullable&lt;decimal&gt; </a:t>
            </a:r>
            <a:r>
              <a:rPr lang="en-US" sz="1200" kern="1200" dirty="0" err="1" smtClean="0">
                <a:solidFill>
                  <a:schemeClr val="tx1"/>
                </a:solidFill>
                <a:latin typeface="+mn-lt"/>
                <a:ea typeface="+mn-ea"/>
                <a:cs typeface="+mn-cs"/>
              </a:rPr>
              <a:t>UnitPrice</a:t>
            </a:r>
            <a:r>
              <a:rPr lang="en-US" sz="1200" kern="1200" dirty="0" smtClean="0">
                <a:solidFill>
                  <a:schemeClr val="tx1"/>
                </a:solidFill>
                <a:latin typeface="+mn-lt"/>
                <a:ea typeface="+mn-ea"/>
                <a:cs typeface="+mn-cs"/>
              </a:rPr>
              <a:t> { get; set; }</a:t>
            </a:r>
          </a:p>
          <a:p>
            <a:endParaRPr lang="en-US"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CustomValidation</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typeof</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MyValidator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IsEven</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public Nullable&lt;short&gt; </a:t>
            </a:r>
            <a:r>
              <a:rPr lang="en-US" sz="1200" kern="1200" dirty="0" err="1" smtClean="0">
                <a:solidFill>
                  <a:schemeClr val="tx1"/>
                </a:solidFill>
                <a:latin typeface="+mn-lt"/>
                <a:ea typeface="+mn-ea"/>
                <a:cs typeface="+mn-cs"/>
              </a:rPr>
              <a:t>UnitsInStock</a:t>
            </a:r>
            <a:r>
              <a:rPr lang="en-US" sz="1200" kern="1200" dirty="0" smtClean="0">
                <a:solidFill>
                  <a:schemeClr val="tx1"/>
                </a:solidFill>
                <a:latin typeface="+mn-lt"/>
                <a:ea typeface="+mn-ea"/>
                <a:cs typeface="+mn-cs"/>
              </a:rPr>
              <a:t> { get;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public class </a:t>
            </a:r>
            <a:r>
              <a:rPr lang="en-US" sz="1200" kern="1200" dirty="0" err="1" smtClean="0">
                <a:solidFill>
                  <a:schemeClr val="tx1"/>
                </a:solidFill>
                <a:latin typeface="+mn-lt"/>
                <a:ea typeface="+mn-ea"/>
                <a:cs typeface="+mn-cs"/>
              </a:rPr>
              <a:t>MyValidator</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static </a:t>
            </a:r>
            <a:r>
              <a:rPr lang="en-US" sz="1200" kern="1200" dirty="0" err="1" smtClean="0">
                <a:solidFill>
                  <a:schemeClr val="tx1"/>
                </a:solidFill>
                <a:latin typeface="+mn-lt"/>
                <a:ea typeface="+mn-ea"/>
                <a:cs typeface="+mn-cs"/>
              </a:rPr>
              <a:t>ValidationResult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IsEven</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int</a:t>
            </a:r>
            <a:r>
              <a:rPr lang="en-US" sz="1200" kern="1200" dirty="0" smtClean="0">
                <a:solidFill>
                  <a:schemeClr val="tx1"/>
                </a:solidFill>
                <a:latin typeface="+mn-lt"/>
                <a:ea typeface="+mn-ea"/>
                <a:cs typeface="+mn-cs"/>
              </a:rPr>
              <a:t> unit,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ValidationContext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validationContext</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if (unit % 2 != 0) {</a:t>
            </a:r>
          </a:p>
          <a:p>
            <a:r>
              <a:rPr lang="en-US" sz="1200" kern="1200" dirty="0" smtClean="0">
                <a:solidFill>
                  <a:schemeClr val="tx1"/>
                </a:solidFill>
                <a:latin typeface="+mn-lt"/>
                <a:ea typeface="+mn-ea"/>
                <a:cs typeface="+mn-cs"/>
              </a:rPr>
              <a:t>                return new </a:t>
            </a:r>
            <a:r>
              <a:rPr lang="en-US" sz="1200" kern="1200" dirty="0" err="1" smtClean="0">
                <a:solidFill>
                  <a:schemeClr val="tx1"/>
                </a:solidFill>
                <a:latin typeface="+mn-lt"/>
                <a:ea typeface="+mn-ea"/>
                <a:cs typeface="+mn-cs"/>
              </a:rPr>
              <a:t>ValidationResult</a:t>
            </a:r>
            <a:r>
              <a:rPr lang="en-US" sz="1200" kern="1200" dirty="0" smtClean="0">
                <a:solidFill>
                  <a:schemeClr val="tx1"/>
                </a:solidFill>
                <a:latin typeface="+mn-lt"/>
                <a:ea typeface="+mn-ea"/>
                <a:cs typeface="+mn-cs"/>
              </a:rPr>
              <a:t>("Must be even", </a:t>
            </a:r>
          </a:p>
          <a:p>
            <a:r>
              <a:rPr lang="en-US" sz="1200" kern="1200" dirty="0" smtClean="0">
                <a:solidFill>
                  <a:schemeClr val="tx1"/>
                </a:solidFill>
                <a:latin typeface="+mn-lt"/>
                <a:ea typeface="+mn-ea"/>
                <a:cs typeface="+mn-cs"/>
              </a:rPr>
              <a:t>                    new string [] { </a:t>
            </a:r>
            <a:r>
              <a:rPr lang="en-US" sz="1200" kern="1200" dirty="0" err="1" smtClean="0">
                <a:solidFill>
                  <a:schemeClr val="tx1"/>
                </a:solidFill>
                <a:latin typeface="+mn-lt"/>
                <a:ea typeface="+mn-ea"/>
                <a:cs typeface="+mn-cs"/>
              </a:rPr>
              <a:t>validationContext.MemberName</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return </a:t>
            </a:r>
            <a:r>
              <a:rPr lang="en-US" sz="1200" kern="1200" dirty="0" err="1" smtClean="0">
                <a:solidFill>
                  <a:schemeClr val="tx1"/>
                </a:solidFill>
                <a:latin typeface="+mn-lt"/>
                <a:ea typeface="+mn-ea"/>
                <a:cs typeface="+mn-cs"/>
              </a:rPr>
              <a:t>ValidationResult.Success</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21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Header Placeholder 3"/>
          <p:cNvSpPr>
            <a:spLocks noGrp="1"/>
          </p:cNvSpPr>
          <p:nvPr>
            <p:ph type="hdr" sz="quarter"/>
          </p:nvPr>
        </p:nvSpPr>
        <p:spPr bwMode="auto">
          <a:noFill/>
          <a:ln>
            <a:miter lim="800000"/>
            <a:headEnd/>
            <a:tailEnd/>
          </a:ln>
        </p:spPr>
        <p:txBody>
          <a:bodyPr/>
          <a:lstStyle/>
          <a:p>
            <a:endParaRPr lang="en-US" smtClean="0">
              <a:latin typeface="Trebuchet MS" pitchFamily="34" charset="0"/>
            </a:endParaRPr>
          </a:p>
        </p:txBody>
      </p:sp>
      <p:sp>
        <p:nvSpPr>
          <p:cNvPr id="47107" name="Date Placeholder 4"/>
          <p:cNvSpPr>
            <a:spLocks noGrp="1"/>
          </p:cNvSpPr>
          <p:nvPr>
            <p:ph type="dt" sz="quarter" idx="1"/>
          </p:nvPr>
        </p:nvSpPr>
        <p:spPr bwMode="auto">
          <a:noFill/>
          <a:ln>
            <a:miter lim="800000"/>
            <a:headEnd/>
            <a:tailEnd/>
          </a:ln>
        </p:spPr>
        <p:txBody>
          <a:bodyPr/>
          <a:lstStyle/>
          <a:p>
            <a:fld id="{34A81BC8-360C-48BC-9757-CB485733800E}" type="datetime8">
              <a:rPr lang="en-US" smtClean="0">
                <a:latin typeface="Trebuchet MS" pitchFamily="34" charset="0"/>
              </a:rPr>
              <a:pPr/>
              <a:t>3/30/2010 12:46 PM</a:t>
            </a:fld>
            <a:endParaRPr lang="en-US" smtClean="0">
              <a:latin typeface="Trebuchet MS" pitchFamily="34" charset="0"/>
            </a:endParaRPr>
          </a:p>
        </p:txBody>
      </p:sp>
      <p:sp>
        <p:nvSpPr>
          <p:cNvPr id="47108" name="Footer Placeholder 5"/>
          <p:cNvSpPr>
            <a:spLocks noGrp="1"/>
          </p:cNvSpPr>
          <p:nvPr>
            <p:ph type="ftr" sz="quarter" idx="4"/>
          </p:nvPr>
        </p:nvSpPr>
        <p:spPr bwMode="auto">
          <a:noFill/>
          <a:ln>
            <a:miter lim="800000"/>
            <a:headEnd/>
            <a:tailEnd/>
          </a:ln>
        </p:spPr>
        <p:txBody>
          <a:bodyPr/>
          <a:lstStyle/>
          <a:p>
            <a:r>
              <a:rPr lang="en-US" dirty="0" smtClean="0">
                <a:solidFill>
                  <a:schemeClr val="tx1"/>
                </a:solidFill>
                <a:latin typeface="Calibri" pitchFamily="34" charset="0"/>
              </a:rPr>
              <a:t>© 2007 Microsoft Corporation. All rights reserved. Microsoft, Windows, Windows Vista and other product names are or may be registered trademarks and/or trademarks in the U.S. and/or other countries.</a:t>
            </a:r>
          </a:p>
          <a:p>
            <a:r>
              <a:rPr lang="en-US" dirty="0" smtClean="0">
                <a:solidFill>
                  <a:schemeClr val="tx1"/>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chemeClr val="tx1"/>
                </a:solidFill>
                <a:latin typeface="Calibri" pitchFamily="34" charset="0"/>
              </a:rPr>
            </a:br>
            <a:r>
              <a:rPr lang="en-US" dirty="0" smtClean="0">
                <a:solidFill>
                  <a:schemeClr val="tx1"/>
                </a:solidFill>
                <a:latin typeface="Calibri" pitchFamily="34" charset="0"/>
              </a:rPr>
              <a:t>MICROSOFT MAKES NO WARRANTIES, EXPRESS, IMPLIED OR STATUTORY, AS TO THE INFORMATION IN THIS PRESENTATION.</a:t>
            </a:r>
          </a:p>
          <a:p>
            <a:endParaRPr lang="en-US" dirty="0" smtClean="0">
              <a:solidFill>
                <a:schemeClr val="tx1"/>
              </a:solidFill>
              <a:latin typeface="Calibri" pitchFamily="34" charset="0"/>
            </a:endParaRPr>
          </a:p>
        </p:txBody>
      </p:sp>
      <p:sp>
        <p:nvSpPr>
          <p:cNvPr id="47109" name="Slide Number Placeholder 6"/>
          <p:cNvSpPr>
            <a:spLocks noGrp="1"/>
          </p:cNvSpPr>
          <p:nvPr>
            <p:ph type="sldNum" sz="quarter" idx="5"/>
          </p:nvPr>
        </p:nvSpPr>
        <p:spPr bwMode="auto">
          <a:noFill/>
          <a:ln>
            <a:miter lim="800000"/>
            <a:headEnd/>
            <a:tailEnd/>
          </a:ln>
        </p:spPr>
        <p:txBody>
          <a:bodyPr/>
          <a:lstStyle/>
          <a:p>
            <a:fld id="{B14D66DD-E550-44B2-BF7C-D646323616AE}" type="slidenum">
              <a:rPr lang="en-US" smtClean="0">
                <a:latin typeface="Trebuchet MS" pitchFamily="34" charset="0"/>
              </a:rPr>
              <a:pPr/>
              <a:t>31</a:t>
            </a:fld>
            <a:endParaRPr lang="en-US" smtClean="0">
              <a:latin typeface="Trebuchet MS" pitchFamily="34" charset="0"/>
            </a:endParaRPr>
          </a:p>
        </p:txBody>
      </p:sp>
      <p:sp>
        <p:nvSpPr>
          <p:cNvPr id="47110" name="Slide Image Placeholder 11"/>
          <p:cNvSpPr>
            <a:spLocks noGrp="1" noRot="1" noChangeAspect="1" noTextEdit="1"/>
          </p:cNvSpPr>
          <p:nvPr>
            <p:ph type="sldImg"/>
          </p:nvPr>
        </p:nvSpPr>
        <p:spPr bwMode="auto">
          <a:xfrm>
            <a:off x="914400" y="457200"/>
            <a:ext cx="4978400" cy="2801938"/>
          </a:xfrm>
          <a:noFill/>
          <a:ln>
            <a:solidFill>
              <a:srgbClr val="000000"/>
            </a:solidFill>
            <a:miter lim="800000"/>
            <a:headEnd/>
            <a:tailEnd/>
          </a:ln>
        </p:spPr>
      </p:sp>
      <p:sp>
        <p:nvSpPr>
          <p:cNvPr id="47111" name="Notes Placeholder 12"/>
          <p:cNvSpPr>
            <a:spLocks noGrp="1"/>
          </p:cNvSpPr>
          <p:nvPr>
            <p:ph type="body" idx="1"/>
          </p:nvPr>
        </p:nvSpPr>
        <p:spPr bwMode="auto">
          <a:noFill/>
        </p:spPr>
        <p:txBody>
          <a:bodyPr/>
          <a:lstStyle/>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smtClean="0">
                <a:solidFill>
                  <a:schemeClr val="tx1"/>
                </a:solidFill>
                <a:latin typeface="+mn-lt"/>
                <a:ea typeface="+mn-ea"/>
                <a:cs typeface="+mn-cs"/>
              </a:rPr>
              <a:t> public class </a:t>
            </a:r>
            <a:r>
              <a:rPr lang="en-US" sz="1200" kern="1200" dirty="0" err="1" smtClean="0">
                <a:solidFill>
                  <a:schemeClr val="tx1"/>
                </a:solidFill>
                <a:latin typeface="+mn-lt"/>
                <a:ea typeface="+mn-ea"/>
                <a:cs typeface="+mn-cs"/>
              </a:rPr>
              <a:t>MainViewModel</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a:t>
            </a:r>
            <a:r>
              <a:rPr lang="en-US" sz="1200" kern="1200" dirty="0" err="1" smtClean="0">
                <a:solidFill>
                  <a:schemeClr val="tx1"/>
                </a:solidFill>
                <a:latin typeface="+mn-lt"/>
                <a:ea typeface="+mn-ea"/>
                <a:cs typeface="+mn-cs"/>
              </a:rPr>
              <a:t>ObservableCollection</a:t>
            </a:r>
            <a:r>
              <a:rPr lang="en-US" sz="1200" kern="1200" dirty="0" smtClean="0">
                <a:solidFill>
                  <a:schemeClr val="tx1"/>
                </a:solidFill>
                <a:latin typeface="+mn-lt"/>
                <a:ea typeface="+mn-ea"/>
                <a:cs typeface="+mn-cs"/>
              </a:rPr>
              <a:t>&lt;Product&gt; Products { get; private set; }</a:t>
            </a:r>
          </a:p>
          <a:p>
            <a:r>
              <a:rPr lang="en-US" sz="1200" kern="1200" dirty="0" smtClean="0">
                <a:solidFill>
                  <a:schemeClr val="tx1"/>
                </a:solidFill>
                <a:latin typeface="+mn-lt"/>
                <a:ea typeface="+mn-ea"/>
                <a:cs typeface="+mn-cs"/>
              </a:rPr>
              <a:t>        private </a:t>
            </a:r>
            <a:r>
              <a:rPr lang="en-US" sz="1200" kern="1200" dirty="0" err="1" smtClean="0">
                <a:solidFill>
                  <a:schemeClr val="tx1"/>
                </a:solidFill>
                <a:latin typeface="+mn-lt"/>
                <a:ea typeface="+mn-ea"/>
                <a:cs typeface="+mn-cs"/>
              </a:rPr>
              <a:t>NorthwindDomainContext</a:t>
            </a:r>
            <a:r>
              <a:rPr lang="en-US" sz="1200" kern="1200" dirty="0" smtClean="0">
                <a:solidFill>
                  <a:schemeClr val="tx1"/>
                </a:solidFill>
                <a:latin typeface="+mn-lt"/>
                <a:ea typeface="+mn-ea"/>
                <a:cs typeface="+mn-cs"/>
              </a:rPr>
              <a:t> _context = new </a:t>
            </a:r>
            <a:r>
              <a:rPr lang="en-US" sz="1200" kern="1200" dirty="0" err="1" smtClean="0">
                <a:solidFill>
                  <a:schemeClr val="tx1"/>
                </a:solidFill>
                <a:latin typeface="+mn-lt"/>
                <a:ea typeface="+mn-ea"/>
                <a:cs typeface="+mn-cs"/>
              </a:rPr>
              <a:t>NorthwindDomainContext</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a:t>
            </a:r>
            <a:r>
              <a:rPr lang="en-US" sz="1200" kern="1200" dirty="0" err="1" smtClean="0">
                <a:solidFill>
                  <a:schemeClr val="tx1"/>
                </a:solidFill>
                <a:latin typeface="+mn-lt"/>
                <a:ea typeface="+mn-ea"/>
                <a:cs typeface="+mn-cs"/>
              </a:rPr>
              <a:t>ICommand</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RaiseUnitPrice</a:t>
            </a:r>
            <a:r>
              <a:rPr lang="en-US" sz="1200" kern="1200" dirty="0" smtClean="0">
                <a:solidFill>
                  <a:schemeClr val="tx1"/>
                </a:solidFill>
                <a:latin typeface="+mn-lt"/>
                <a:ea typeface="+mn-ea"/>
                <a:cs typeface="+mn-cs"/>
              </a:rPr>
              <a:t> { get; private set;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public </a:t>
            </a:r>
            <a:r>
              <a:rPr lang="en-US" sz="1200" kern="1200" dirty="0" err="1" smtClean="0">
                <a:solidFill>
                  <a:schemeClr val="tx1"/>
                </a:solidFill>
                <a:latin typeface="+mn-lt"/>
                <a:ea typeface="+mn-ea"/>
                <a:cs typeface="+mn-cs"/>
              </a:rPr>
              <a:t>MainViewModel</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this.Products</a:t>
            </a:r>
            <a:r>
              <a:rPr lang="en-US" sz="1200" kern="1200" dirty="0" smtClean="0">
                <a:solidFill>
                  <a:schemeClr val="tx1"/>
                </a:solidFill>
                <a:latin typeface="+mn-lt"/>
                <a:ea typeface="+mn-ea"/>
                <a:cs typeface="+mn-cs"/>
              </a:rPr>
              <a:t> = new </a:t>
            </a:r>
            <a:r>
              <a:rPr lang="en-US" sz="1200" kern="1200" dirty="0" err="1" smtClean="0">
                <a:solidFill>
                  <a:schemeClr val="tx1"/>
                </a:solidFill>
                <a:latin typeface="+mn-lt"/>
                <a:ea typeface="+mn-ea"/>
                <a:cs typeface="+mn-cs"/>
              </a:rPr>
              <a:t>ObservableCollection</a:t>
            </a:r>
            <a:r>
              <a:rPr lang="en-US" sz="1200" kern="1200" dirty="0" smtClean="0">
                <a:solidFill>
                  <a:schemeClr val="tx1"/>
                </a:solidFill>
                <a:latin typeface="+mn-lt"/>
                <a:ea typeface="+mn-ea"/>
                <a:cs typeface="+mn-cs"/>
              </a:rPr>
              <a:t>&lt;Product&gt;();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RaiseUnitPrice</a:t>
            </a:r>
            <a:r>
              <a:rPr lang="en-US" sz="1200" kern="1200" dirty="0" smtClean="0">
                <a:solidFill>
                  <a:schemeClr val="tx1"/>
                </a:solidFill>
                <a:latin typeface="+mn-lt"/>
                <a:ea typeface="+mn-ea"/>
                <a:cs typeface="+mn-cs"/>
              </a:rPr>
              <a:t> = new </a:t>
            </a:r>
            <a:r>
              <a:rPr lang="en-US" sz="1200" kern="1200" dirty="0" err="1" smtClean="0">
                <a:solidFill>
                  <a:schemeClr val="tx1"/>
                </a:solidFill>
                <a:latin typeface="+mn-lt"/>
                <a:ea typeface="+mn-ea"/>
                <a:cs typeface="+mn-cs"/>
              </a:rPr>
              <a:t>DelegateCommand</a:t>
            </a:r>
            <a:r>
              <a:rPr lang="en-US" sz="1200" kern="1200" dirty="0" smtClean="0">
                <a:solidFill>
                  <a:schemeClr val="tx1"/>
                </a:solidFill>
                <a:latin typeface="+mn-lt"/>
                <a:ea typeface="+mn-ea"/>
                <a:cs typeface="+mn-cs"/>
              </a:rPr>
              <a:t>&lt;Product&gt;(</a:t>
            </a:r>
          </a:p>
          <a:p>
            <a:r>
              <a:rPr lang="en-US" sz="1200" kern="1200" dirty="0" smtClean="0">
                <a:solidFill>
                  <a:schemeClr val="tx1"/>
                </a:solidFill>
                <a:latin typeface="+mn-lt"/>
                <a:ea typeface="+mn-ea"/>
                <a:cs typeface="+mn-cs"/>
              </a:rPr>
              <a:t>                p =&gt; {</a:t>
            </a:r>
          </a:p>
          <a:p>
            <a:r>
              <a:rPr lang="en-US" sz="1200" kern="1200" dirty="0" smtClean="0">
                <a:solidFill>
                  <a:schemeClr val="tx1"/>
                </a:solidFill>
                <a:latin typeface="+mn-lt"/>
                <a:ea typeface="+mn-ea"/>
                <a:cs typeface="+mn-cs"/>
              </a:rPr>
              <a:t>                    // Raise </a:t>
            </a:r>
            <a:r>
              <a:rPr lang="en-US" sz="1200" kern="1200" dirty="0" err="1" smtClean="0">
                <a:solidFill>
                  <a:schemeClr val="tx1"/>
                </a:solidFill>
                <a:latin typeface="+mn-lt"/>
                <a:ea typeface="+mn-ea"/>
                <a:cs typeface="+mn-cs"/>
              </a:rPr>
              <a:t>UnitPrice</a:t>
            </a:r>
            <a:r>
              <a:rPr lang="en-US" sz="1200" kern="1200" dirty="0" smtClean="0">
                <a:solidFill>
                  <a:schemeClr val="tx1"/>
                </a:solidFill>
                <a:latin typeface="+mn-lt"/>
                <a:ea typeface="+mn-ea"/>
                <a:cs typeface="+mn-cs"/>
              </a:rPr>
              <a:t> and Submit to Server</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p.UnitPrice</a:t>
            </a:r>
            <a:r>
              <a:rPr lang="en-US" sz="1200" kern="1200" dirty="0" smtClean="0">
                <a:solidFill>
                  <a:schemeClr val="tx1"/>
                </a:solidFill>
                <a:latin typeface="+mn-lt"/>
                <a:ea typeface="+mn-ea"/>
                <a:cs typeface="+mn-cs"/>
              </a:rPr>
              <a:t> *= 2;</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var</a:t>
            </a:r>
            <a:r>
              <a:rPr lang="en-US" sz="1200" kern="1200" dirty="0" smtClean="0">
                <a:solidFill>
                  <a:schemeClr val="tx1"/>
                </a:solidFill>
                <a:latin typeface="+mn-lt"/>
                <a:ea typeface="+mn-ea"/>
                <a:cs typeface="+mn-cs"/>
              </a:rPr>
              <a:t> so = _</a:t>
            </a:r>
            <a:r>
              <a:rPr lang="en-US" sz="1200" kern="1200" dirty="0" err="1" smtClean="0">
                <a:solidFill>
                  <a:schemeClr val="tx1"/>
                </a:solidFill>
                <a:latin typeface="+mn-lt"/>
                <a:ea typeface="+mn-ea"/>
                <a:cs typeface="+mn-cs"/>
              </a:rPr>
              <a:t>context.SubmitChanges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Check for errors</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so.Completed</a:t>
            </a:r>
            <a:r>
              <a:rPr lang="en-US" sz="1200" kern="1200" dirty="0" smtClean="0">
                <a:solidFill>
                  <a:schemeClr val="tx1"/>
                </a:solidFill>
                <a:latin typeface="+mn-lt"/>
                <a:ea typeface="+mn-ea"/>
                <a:cs typeface="+mn-cs"/>
              </a:rPr>
              <a:t> += (sender, e) =&gt; {</a:t>
            </a:r>
          </a:p>
          <a:p>
            <a:r>
              <a:rPr lang="en-US" sz="1200" kern="1200" dirty="0" smtClean="0">
                <a:solidFill>
                  <a:schemeClr val="tx1"/>
                </a:solidFill>
                <a:latin typeface="+mn-lt"/>
                <a:ea typeface="+mn-ea"/>
                <a:cs typeface="+mn-cs"/>
              </a:rPr>
              <a:t>                        if (</a:t>
            </a:r>
            <a:r>
              <a:rPr lang="en-US" sz="1200" kern="1200" dirty="0" err="1" smtClean="0">
                <a:solidFill>
                  <a:schemeClr val="tx1"/>
                </a:solidFill>
                <a:latin typeface="+mn-lt"/>
                <a:ea typeface="+mn-ea"/>
                <a:cs typeface="+mn-cs"/>
              </a:rPr>
              <a:t>so.HasError</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so.MarkErrorAsHandled</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MessageBox.Show</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so.Error.Message</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p =&gt; p != null &amp;&amp; </a:t>
            </a:r>
            <a:r>
              <a:rPr lang="en-US" sz="1200" kern="1200" dirty="0" err="1" smtClean="0">
                <a:solidFill>
                  <a:schemeClr val="tx1"/>
                </a:solidFill>
                <a:latin typeface="+mn-lt"/>
                <a:ea typeface="+mn-ea"/>
                <a:cs typeface="+mn-cs"/>
              </a:rPr>
              <a:t>p.UnitPrice</a:t>
            </a:r>
            <a:r>
              <a:rPr lang="en-US" sz="1200" kern="1200" dirty="0" smtClean="0">
                <a:solidFill>
                  <a:schemeClr val="tx1"/>
                </a:solidFill>
                <a:latin typeface="+mn-lt"/>
                <a:ea typeface="+mn-ea"/>
                <a:cs typeface="+mn-cs"/>
              </a:rPr>
              <a:t> &lt; 500</a:t>
            </a:r>
          </a:p>
          <a:p>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if (</a:t>
            </a:r>
            <a:r>
              <a:rPr lang="en-US" sz="1200" kern="1200" dirty="0" err="1" smtClean="0">
                <a:solidFill>
                  <a:schemeClr val="tx1"/>
                </a:solidFill>
                <a:latin typeface="+mn-lt"/>
                <a:ea typeface="+mn-ea"/>
                <a:cs typeface="+mn-cs"/>
              </a:rPr>
              <a:t>DesignerProperties.IsInDesignTool</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this.Products.Add</a:t>
            </a:r>
            <a:r>
              <a:rPr lang="en-US" sz="1200" kern="1200" dirty="0" smtClean="0">
                <a:solidFill>
                  <a:schemeClr val="tx1"/>
                </a:solidFill>
                <a:latin typeface="+mn-lt"/>
                <a:ea typeface="+mn-ea"/>
                <a:cs typeface="+mn-cs"/>
              </a:rPr>
              <a:t>(new Product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ProductName</a:t>
            </a:r>
            <a:r>
              <a:rPr lang="en-US" sz="1200" kern="1200" dirty="0" smtClean="0">
                <a:solidFill>
                  <a:schemeClr val="tx1"/>
                </a:solidFill>
                <a:latin typeface="+mn-lt"/>
                <a:ea typeface="+mn-ea"/>
                <a:cs typeface="+mn-cs"/>
              </a:rPr>
              <a:t> = "Windows 7 Phone", </a:t>
            </a:r>
            <a:r>
              <a:rPr lang="en-US" sz="1200" kern="1200" dirty="0" err="1" smtClean="0">
                <a:solidFill>
                  <a:schemeClr val="tx1"/>
                </a:solidFill>
                <a:latin typeface="+mn-lt"/>
                <a:ea typeface="+mn-ea"/>
                <a:cs typeface="+mn-cs"/>
              </a:rPr>
              <a:t>UnitPrice</a:t>
            </a:r>
            <a:r>
              <a:rPr lang="en-US" sz="1200" kern="1200" dirty="0" smtClean="0">
                <a:solidFill>
                  <a:schemeClr val="tx1"/>
                </a:solidFill>
                <a:latin typeface="+mn-lt"/>
                <a:ea typeface="+mn-ea"/>
                <a:cs typeface="+mn-cs"/>
              </a:rPr>
              <a:t> = 500</a:t>
            </a:r>
          </a:p>
          <a:p>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this.Products.Add</a:t>
            </a:r>
            <a:r>
              <a:rPr lang="en-US" sz="1200" kern="1200" dirty="0" smtClean="0">
                <a:solidFill>
                  <a:schemeClr val="tx1"/>
                </a:solidFill>
                <a:latin typeface="+mn-lt"/>
                <a:ea typeface="+mn-ea"/>
                <a:cs typeface="+mn-cs"/>
              </a:rPr>
              <a:t>(new Product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ProductName</a:t>
            </a:r>
            <a:r>
              <a:rPr lang="en-US" sz="1200" kern="1200" dirty="0" smtClean="0">
                <a:solidFill>
                  <a:schemeClr val="tx1"/>
                </a:solidFill>
                <a:latin typeface="+mn-lt"/>
                <a:ea typeface="+mn-ea"/>
                <a:cs typeface="+mn-cs"/>
              </a:rPr>
              <a:t> = "Laptop", </a:t>
            </a:r>
            <a:r>
              <a:rPr lang="en-US" sz="1200" kern="1200" dirty="0" err="1" smtClean="0">
                <a:solidFill>
                  <a:schemeClr val="tx1"/>
                </a:solidFill>
                <a:latin typeface="+mn-lt"/>
                <a:ea typeface="+mn-ea"/>
                <a:cs typeface="+mn-cs"/>
              </a:rPr>
              <a:t>UnitPrice</a:t>
            </a:r>
            <a:r>
              <a:rPr lang="en-US" sz="1200" kern="1200" dirty="0" smtClean="0">
                <a:solidFill>
                  <a:schemeClr val="tx1"/>
                </a:solidFill>
                <a:latin typeface="+mn-lt"/>
                <a:ea typeface="+mn-ea"/>
                <a:cs typeface="+mn-cs"/>
              </a:rPr>
              <a:t> = 800</a:t>
            </a:r>
          </a:p>
          <a:p>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else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qry</a:t>
            </a:r>
            <a:r>
              <a:rPr lang="en-US" sz="1200" kern="1200" dirty="0" smtClean="0">
                <a:solidFill>
                  <a:schemeClr val="tx1"/>
                </a:solidFill>
                <a:latin typeface="+mn-lt"/>
                <a:ea typeface="+mn-ea"/>
                <a:cs typeface="+mn-cs"/>
              </a:rPr>
              <a:t> = from p in _</a:t>
            </a:r>
            <a:r>
              <a:rPr lang="en-US" sz="1200" kern="1200" dirty="0" err="1" smtClean="0">
                <a:solidFill>
                  <a:schemeClr val="tx1"/>
                </a:solidFill>
                <a:latin typeface="+mn-lt"/>
                <a:ea typeface="+mn-ea"/>
                <a:cs typeface="+mn-cs"/>
              </a:rPr>
              <a:t>context.GetProductsQuery</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where </a:t>
            </a:r>
            <a:r>
              <a:rPr lang="en-US" sz="1200" kern="1200" dirty="0" err="1" smtClean="0">
                <a:solidFill>
                  <a:schemeClr val="tx1"/>
                </a:solidFill>
                <a:latin typeface="+mn-lt"/>
                <a:ea typeface="+mn-ea"/>
                <a:cs typeface="+mn-cs"/>
              </a:rPr>
              <a:t>p.UnitPrice</a:t>
            </a:r>
            <a:r>
              <a:rPr lang="en-US" sz="1200" kern="1200" dirty="0" smtClean="0">
                <a:solidFill>
                  <a:schemeClr val="tx1"/>
                </a:solidFill>
                <a:latin typeface="+mn-lt"/>
                <a:ea typeface="+mn-ea"/>
                <a:cs typeface="+mn-cs"/>
              </a:rPr>
              <a:t> &gt; 20</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orderby</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p.ProductName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select p;</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var</a:t>
            </a:r>
            <a:r>
              <a:rPr lang="en-US" sz="1200" kern="1200" dirty="0" smtClean="0">
                <a:solidFill>
                  <a:schemeClr val="tx1"/>
                </a:solidFill>
                <a:latin typeface="+mn-lt"/>
                <a:ea typeface="+mn-ea"/>
                <a:cs typeface="+mn-cs"/>
              </a:rPr>
              <a:t> op = _</a:t>
            </a:r>
            <a:r>
              <a:rPr lang="en-US" sz="1200" kern="1200" dirty="0" err="1" smtClean="0">
                <a:solidFill>
                  <a:schemeClr val="tx1"/>
                </a:solidFill>
                <a:latin typeface="+mn-lt"/>
                <a:ea typeface="+mn-ea"/>
                <a:cs typeface="+mn-cs"/>
              </a:rPr>
              <a:t>context.Load</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qry</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op.Completed</a:t>
            </a:r>
            <a:r>
              <a:rPr lang="en-US" sz="1200" kern="1200" dirty="0" smtClean="0">
                <a:solidFill>
                  <a:schemeClr val="tx1"/>
                </a:solidFill>
                <a:latin typeface="+mn-lt"/>
                <a:ea typeface="+mn-ea"/>
                <a:cs typeface="+mn-cs"/>
              </a:rPr>
              <a:t> += (sender, e) =&gt;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foreach</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var</a:t>
            </a:r>
            <a:r>
              <a:rPr lang="en-US" sz="1200" kern="1200" dirty="0" smtClean="0">
                <a:solidFill>
                  <a:schemeClr val="tx1"/>
                </a:solidFill>
                <a:latin typeface="+mn-lt"/>
                <a:ea typeface="+mn-ea"/>
                <a:cs typeface="+mn-cs"/>
              </a:rPr>
              <a:t> p in </a:t>
            </a:r>
            <a:r>
              <a:rPr lang="en-US" sz="1200" kern="1200" dirty="0" err="1" smtClean="0">
                <a:solidFill>
                  <a:schemeClr val="tx1"/>
                </a:solidFill>
                <a:latin typeface="+mn-lt"/>
                <a:ea typeface="+mn-ea"/>
                <a:cs typeface="+mn-cs"/>
              </a:rPr>
              <a:t>op.Entities</a:t>
            </a:r>
            <a:r>
              <a:rPr lang="en-US" sz="1200" kern="1200" dirty="0" smtClean="0">
                <a:solidFill>
                  <a:schemeClr val="tx1"/>
                </a:solidFill>
                <a:latin typeface="+mn-lt"/>
                <a:ea typeface="+mn-ea"/>
                <a:cs typeface="+mn-cs"/>
              </a:rPr>
              <a:t>) { </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this.Products.Add</a:t>
            </a:r>
            <a:r>
              <a:rPr lang="en-US" sz="1200" kern="1200" dirty="0" smtClean="0">
                <a:solidFill>
                  <a:schemeClr val="tx1"/>
                </a:solidFill>
                <a:latin typeface="+mn-lt"/>
                <a:ea typeface="+mn-ea"/>
                <a:cs typeface="+mn-cs"/>
              </a:rPr>
              <a:t>(p);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E17172A0-37B5-4399-BC81-108D2070D43A}" type="slidenum">
              <a:rPr lang="en-US" smtClean="0"/>
              <a:pPr/>
              <a:t>37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NL" dirty="0" smtClean="0"/>
              <a:t>-Web-NorthwindDomainService.svc/OData/</a:t>
            </a:r>
            <a:endParaRPr lang="nl-NL"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39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-Web-NorthwindDomainService.svc/OData/</a:t>
            </a:r>
          </a:p>
          <a:p>
            <a:endParaRPr lang="nl-NL" dirty="0"/>
          </a:p>
        </p:txBody>
      </p:sp>
      <p:sp>
        <p:nvSpPr>
          <p:cNvPr id="4" name="Slide Number Placeholder 3"/>
          <p:cNvSpPr>
            <a:spLocks noGrp="1"/>
          </p:cNvSpPr>
          <p:nvPr>
            <p:ph type="sldNum" sz="quarter" idx="10"/>
          </p:nvPr>
        </p:nvSpPr>
        <p:spPr/>
        <p:txBody>
          <a:bodyPr/>
          <a:lstStyle/>
          <a:p>
            <a:fld id="{E17172A0-37B5-4399-BC81-108D2070D43A}" type="slidenum">
              <a:rPr lang="en-US" smtClean="0"/>
              <a:pPr/>
              <a:t>40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85801"/>
            <a:ext cx="7772400" cy="1102519"/>
          </a:xfrm>
        </p:spPr>
        <p:txBody>
          <a:bodyPr/>
          <a:lstStyle>
            <a:lvl1pPr>
              <a:defRPr>
                <a:latin typeface="Segoe UI" pitchFamily="34" charset="0"/>
                <a:ea typeface="Segoe UI" pitchFamily="34" charset="0"/>
                <a:cs typeface="Segoe UI" pitchFamily="34" charset="0"/>
              </a:defRPr>
            </a:lvl1pPr>
          </a:lstStyle>
          <a:p>
            <a:r>
              <a:rPr lang="en-US" smtClean="0"/>
              <a:t>Click to edit Master title style</a:t>
            </a:r>
            <a:endParaRPr lang="nl-NL" dirty="0"/>
          </a:p>
        </p:txBody>
      </p:sp>
      <p:sp>
        <p:nvSpPr>
          <p:cNvPr id="3" name="Subtitle 2"/>
          <p:cNvSpPr>
            <a:spLocks noGrp="1"/>
          </p:cNvSpPr>
          <p:nvPr>
            <p:ph type="subTitle" idx="1"/>
          </p:nvPr>
        </p:nvSpPr>
        <p:spPr>
          <a:xfrm>
            <a:off x="1371600" y="2143122"/>
            <a:ext cx="6400800" cy="1314450"/>
          </a:xfrm>
        </p:spPr>
        <p:txBody>
          <a:bodyPr/>
          <a:lstStyle>
            <a:lvl1pPr marL="0" indent="0" algn="ctr">
              <a:buNone/>
              <a:defRPr>
                <a:solidFill>
                  <a:schemeClr val="tx1">
                    <a:tint val="7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8"/>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4348" y="1928810"/>
            <a:ext cx="7772400" cy="1021557"/>
          </a:xfrm>
        </p:spPr>
        <p:txBody>
          <a:bodyPr anchor="t">
            <a:normAutofit/>
          </a:bodyPr>
          <a:lstStyle>
            <a:lvl1pPr algn="l">
              <a:defRPr sz="32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14348" y="803661"/>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4348" y="1928810"/>
            <a:ext cx="7772400" cy="1021557"/>
          </a:xfrm>
        </p:spPr>
        <p:txBody>
          <a:bodyPr anchor="t">
            <a:normAutofit/>
          </a:bodyPr>
          <a:lstStyle>
            <a:lvl1pPr algn="l">
              <a:defRPr sz="32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14348" y="803663"/>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xfrm>
            <a:off x="6072198" y="107141"/>
            <a:ext cx="2895600" cy="273844"/>
          </a:xfrm>
          <a:prstGeom prst="rect">
            <a:avLst/>
          </a:prstGeo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2.png"/><Relationship Id="rId5" Type="http://schemas.openxmlformats.org/officeDocument/2006/relationships/slideLayout" Target="../slideLayouts/slideLayout9.xml"/><Relationship Id="rId10"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000">
              <a:srgbClr val="B0B0B0"/>
            </a:gs>
            <a:gs pos="40000">
              <a:schemeClr val="bg1"/>
            </a:gs>
          </a:gsLst>
          <a:lin ang="5400000" scaled="0"/>
          <a:tileRect/>
        </a:gradFill>
        <a:effectLst/>
      </p:bgPr>
    </p:bg>
    <p:spTree>
      <p:nvGrpSpPr>
        <p:cNvPr id="1" name=""/>
        <p:cNvGrpSpPr/>
        <p:nvPr/>
      </p:nvGrpSpPr>
      <p:grpSpPr>
        <a:xfrm>
          <a:off x="0" y="0"/>
          <a:ext cx="0" cy="0"/>
          <a:chOff x="0" y="0"/>
          <a:chExt cx="0" cy="0"/>
        </a:xfrm>
      </p:grpSpPr>
      <p:pic>
        <p:nvPicPr>
          <p:cNvPr id="9" name="Picture 8" descr="ppt2.jpg"/>
          <p:cNvPicPr>
            <a:picLocks noChangeAspect="1"/>
          </p:cNvPicPr>
          <p:nvPr/>
        </p:nvPicPr>
        <p:blipFill>
          <a:blip r:embed="rId6" cstate="print"/>
          <a:stretch>
            <a:fillRect/>
          </a:stretch>
        </p:blipFill>
        <p:spPr>
          <a:xfrm>
            <a:off x="-32" y="2000246"/>
            <a:ext cx="9100800" cy="3122712"/>
          </a:xfrm>
          <a:prstGeom prst="rect">
            <a:avLst/>
          </a:prstGeom>
          <a:noFill/>
          <a:ln>
            <a:noFill/>
          </a:ln>
        </p:spPr>
      </p:pic>
      <p:sp>
        <p:nvSpPr>
          <p:cNvPr id="2" name="Title Placeholder 1"/>
          <p:cNvSpPr>
            <a:spLocks noGrp="1"/>
          </p:cNvSpPr>
          <p:nvPr>
            <p:ph type="title"/>
          </p:nvPr>
        </p:nvSpPr>
        <p:spPr>
          <a:xfrm>
            <a:off x="457200" y="535773"/>
            <a:ext cx="8229600" cy="857250"/>
          </a:xfrm>
          <a:prstGeom prst="rect">
            <a:avLst/>
          </a:prstGeom>
        </p:spPr>
        <p:txBody>
          <a:bodyPr vert="horz" lIns="91440" tIns="45720" rIns="91440" bIns="45720" rtlCol="0" anchor="ctr">
            <a:normAutofit/>
          </a:bodyPr>
          <a:lstStyle/>
          <a:p>
            <a:r>
              <a:rPr lang="en-US" smtClean="0"/>
              <a:t>Click to edit Master title style</a:t>
            </a:r>
            <a:endParaRPr lang="nl-NL" dirty="0"/>
          </a:p>
        </p:txBody>
      </p:sp>
      <p:sp>
        <p:nvSpPr>
          <p:cNvPr id="3" name="Text Placeholder 2"/>
          <p:cNvSpPr>
            <a:spLocks noGrp="1"/>
          </p:cNvSpPr>
          <p:nvPr>
            <p:ph type="body" idx="1"/>
          </p:nvPr>
        </p:nvSpPr>
        <p:spPr>
          <a:xfrm>
            <a:off x="457200" y="1481155"/>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dirty="0"/>
          </a:p>
        </p:txBody>
      </p:sp>
      <p:pic>
        <p:nvPicPr>
          <p:cNvPr id="7" name="Picture 6" descr="DevDays2010_logo3.png"/>
          <p:cNvPicPr>
            <a:picLocks noChangeAspect="1"/>
          </p:cNvPicPr>
          <p:nvPr/>
        </p:nvPicPr>
        <p:blipFill>
          <a:blip r:embed="rId7" cstate="print"/>
          <a:stretch>
            <a:fillRect/>
          </a:stretch>
        </p:blipFill>
        <p:spPr>
          <a:xfrm>
            <a:off x="142848" y="124288"/>
            <a:ext cx="2024247" cy="548666"/>
          </a:xfrm>
          <a:prstGeom prst="rect">
            <a:avLst/>
          </a:prstGeom>
          <a:noFill/>
          <a:ln>
            <a:noFill/>
          </a:ln>
        </p:spPr>
      </p:pic>
      <p:sp>
        <p:nvSpPr>
          <p:cNvPr id="8" name="Footer Placeholder 4"/>
          <p:cNvSpPr txBox="1">
            <a:spLocks/>
          </p:cNvSpPr>
          <p:nvPr/>
        </p:nvSpPr>
        <p:spPr>
          <a:xfrm>
            <a:off x="6105556" y="107141"/>
            <a:ext cx="2895600" cy="273844"/>
          </a:xfrm>
          <a:prstGeom prst="rect">
            <a:avLst/>
          </a:prstGeom>
        </p:spPr>
        <p:txBody>
          <a:bodyPr vert="horz" lIns="91440" tIns="45720" rIns="91440" bIns="45720" rtlCol="0" anchor="ctr"/>
          <a:lstStyle>
            <a:lvl1pPr algn="ctr">
              <a:defRPr sz="2200" b="1">
                <a:solidFill>
                  <a:srgbClr val="4F7A9E"/>
                </a:solidFill>
                <a:latin typeface="Segoe UI" pitchFamily="34" charset="0"/>
                <a:ea typeface="Segoe UI" pitchFamily="34" charset="0"/>
                <a:cs typeface="Segoe UI"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smtClean="0">
                <a:ln>
                  <a:noFill/>
                </a:ln>
                <a:solidFill>
                  <a:schemeClr val="bg1"/>
                </a:solidFill>
                <a:effectLst/>
                <a:uLnTx/>
                <a:uFillTx/>
                <a:latin typeface="Segoe UI" pitchFamily="34" charset="0"/>
                <a:ea typeface="Segoe UI" pitchFamily="34" charset="0"/>
                <a:cs typeface="Segoe UI" pitchFamily="34" charset="0"/>
              </a:rPr>
              <a:t>Change the Rules</a:t>
            </a:r>
            <a:endParaRPr kumimoji="0" lang="en-US" sz="2200" b="1" i="0" u="none" strike="noStrike" kern="120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pic>
        <p:nvPicPr>
          <p:cNvPr id="11" name="Picture 10" descr="Microsoft logo.PNG"/>
          <p:cNvPicPr>
            <a:picLocks noChangeAspect="1"/>
          </p:cNvPicPr>
          <p:nvPr/>
        </p:nvPicPr>
        <p:blipFill>
          <a:blip r:embed="rId8" cstate="print"/>
          <a:stretch>
            <a:fillRect/>
          </a:stretch>
        </p:blipFill>
        <p:spPr>
          <a:xfrm>
            <a:off x="7500958" y="4781122"/>
            <a:ext cx="1579494" cy="290960"/>
          </a:xfrm>
          <a:prstGeom prst="rect">
            <a:avLst/>
          </a:prstGeom>
          <a:noFill/>
          <a:ln>
            <a:noFill/>
          </a:ln>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lvl1pPr algn="ctr" defTabSz="914400" rtl="0" eaLnBrk="1" latinLnBrk="0" hangingPunct="1">
        <a:spcBef>
          <a:spcPct val="0"/>
        </a:spcBef>
        <a:buNone/>
        <a:defRPr sz="4400" kern="1200">
          <a:solidFill>
            <a:schemeClr val="tx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chemeClr val="bg2">
            <a:lumMod val="40000"/>
            <a:lumOff val="60000"/>
          </a:schemeClr>
        </a:buClr>
        <a:buFont typeface="Arial" pitchFamily="34" charset="0"/>
        <a:buChar char="•"/>
        <a:defRPr sz="32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bg2">
            <a:lumMod val="40000"/>
            <a:lumOff val="60000"/>
          </a:schemeClr>
        </a:buClr>
        <a:buFont typeface="Arial" pitchFamily="34" charset="0"/>
        <a:buChar char="–"/>
        <a:defRPr sz="2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chemeClr val="bg2">
            <a:lumMod val="40000"/>
            <a:lumOff val="60000"/>
          </a:schemeClr>
        </a:buClr>
        <a:buFont typeface="Arial" pitchFamily="34" charset="0"/>
        <a:buChar char="•"/>
        <a:defRPr sz="24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chemeClr val="bg2">
            <a:lumMod val="40000"/>
            <a:lumOff val="60000"/>
          </a:schemeClr>
        </a:buClr>
        <a:buFont typeface="Arial" pitchFamily="34" charset="0"/>
        <a:buChar char="–"/>
        <a:defRPr sz="20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chemeClr val="bg2">
            <a:lumMod val="40000"/>
            <a:lumOff val="60000"/>
          </a:schemeClr>
        </a:buClr>
        <a:buFont typeface="Arial" pitchFamily="34" charset="0"/>
        <a:buChar char="»"/>
        <a:defRPr sz="20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000">
              <a:srgbClr val="B0B0B0"/>
            </a:gs>
            <a:gs pos="40000">
              <a:schemeClr val="bg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35773"/>
            <a:ext cx="8229600" cy="857250"/>
          </a:xfrm>
          <a:prstGeom prst="rect">
            <a:avLst/>
          </a:prstGeom>
        </p:spPr>
        <p:txBody>
          <a:bodyPr vert="horz" lIns="91440" tIns="45720" rIns="91440" bIns="45720" rtlCol="0" anchor="ctr">
            <a:normAutofit/>
          </a:bodyPr>
          <a:lstStyle/>
          <a:p>
            <a:r>
              <a:rPr lang="en-US" smtClean="0"/>
              <a:t>Click to edit Master title style</a:t>
            </a:r>
            <a:endParaRPr lang="nl-NL" dirty="0"/>
          </a:p>
        </p:txBody>
      </p:sp>
      <p:sp>
        <p:nvSpPr>
          <p:cNvPr id="3" name="Text Placeholder 2"/>
          <p:cNvSpPr>
            <a:spLocks noGrp="1"/>
          </p:cNvSpPr>
          <p:nvPr>
            <p:ph type="body" idx="1"/>
          </p:nvPr>
        </p:nvSpPr>
        <p:spPr>
          <a:xfrm>
            <a:off x="457200" y="1481155"/>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dirty="0"/>
          </a:p>
        </p:txBody>
      </p:sp>
      <p:pic>
        <p:nvPicPr>
          <p:cNvPr id="7" name="Picture 6" descr="DevDays2010_logo3.png"/>
          <p:cNvPicPr>
            <a:picLocks noChangeAspect="1"/>
          </p:cNvPicPr>
          <p:nvPr/>
        </p:nvPicPr>
        <p:blipFill>
          <a:blip r:embed="rId11" cstate="print"/>
          <a:stretch>
            <a:fillRect/>
          </a:stretch>
        </p:blipFill>
        <p:spPr>
          <a:xfrm>
            <a:off x="142851" y="124289"/>
            <a:ext cx="2024247" cy="548666"/>
          </a:xfrm>
          <a:prstGeom prst="rect">
            <a:avLst/>
          </a:prstGeom>
          <a:noFill/>
          <a:ln>
            <a:noFill/>
          </a:ln>
        </p:spPr>
      </p:pic>
      <p:pic>
        <p:nvPicPr>
          <p:cNvPr id="11" name="Picture 10" descr="Microsoft logo.PNG"/>
          <p:cNvPicPr>
            <a:picLocks noChangeAspect="1"/>
          </p:cNvPicPr>
          <p:nvPr/>
        </p:nvPicPr>
        <p:blipFill>
          <a:blip r:embed="rId12" cstate="print"/>
          <a:stretch>
            <a:fillRect/>
          </a:stretch>
        </p:blipFill>
        <p:spPr>
          <a:xfrm>
            <a:off x="7500958" y="4781120"/>
            <a:ext cx="1579494" cy="290960"/>
          </a:xfrm>
          <a:prstGeom prst="rect">
            <a:avLst/>
          </a:prstGeom>
          <a:noFill/>
          <a:ln>
            <a:noFill/>
          </a:ln>
        </p:spPr>
      </p:pic>
      <p:sp>
        <p:nvSpPr>
          <p:cNvPr id="12" name="Footer Placeholder 4"/>
          <p:cNvSpPr txBox="1">
            <a:spLocks/>
          </p:cNvSpPr>
          <p:nvPr/>
        </p:nvSpPr>
        <p:spPr>
          <a:xfrm>
            <a:off x="6105556" y="107141"/>
            <a:ext cx="2895600" cy="273844"/>
          </a:xfrm>
          <a:prstGeom prst="rect">
            <a:avLst/>
          </a:prstGeom>
        </p:spPr>
        <p:txBody>
          <a:bodyPr vert="horz" lIns="91440" tIns="45720" rIns="91440" bIns="45720" rtlCol="0" anchor="ctr"/>
          <a:lstStyle>
            <a:lvl1pPr algn="ctr">
              <a:defRPr sz="2200" b="1">
                <a:solidFill>
                  <a:srgbClr val="4F7A9E"/>
                </a:solidFill>
                <a:latin typeface="Segoe UI" pitchFamily="34" charset="0"/>
                <a:ea typeface="Segoe UI" pitchFamily="34" charset="0"/>
                <a:cs typeface="Segoe UI"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smtClean="0">
                <a:ln>
                  <a:noFill/>
                </a:ln>
                <a:solidFill>
                  <a:schemeClr val="bg1"/>
                </a:solidFill>
                <a:effectLst/>
                <a:uLnTx/>
                <a:uFillTx/>
                <a:latin typeface="Segoe UI" pitchFamily="34" charset="0"/>
                <a:ea typeface="Segoe UI" pitchFamily="34" charset="0"/>
                <a:cs typeface="Segoe UI" pitchFamily="34" charset="0"/>
              </a:rPr>
              <a:t>Change the Rules</a:t>
            </a:r>
            <a:endParaRPr kumimoji="0" lang="en-US" sz="2200" b="1" i="0" u="none" strike="noStrike" kern="120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spTree>
  </p:cSld>
  <p:clrMap bg1="dk1" tx1="lt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hf hdr="0" ftr="0" dt="0"/>
  <p:txStyles>
    <p:titleStyle>
      <a:lvl1pPr algn="ctr" defTabSz="914400" rtl="0" eaLnBrk="1" latinLnBrk="0" hangingPunct="1">
        <a:spcBef>
          <a:spcPct val="0"/>
        </a:spcBef>
        <a:buNone/>
        <a:defRPr sz="4400" kern="1200">
          <a:solidFill>
            <a:schemeClr val="tx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chemeClr val="bg2">
            <a:lumMod val="40000"/>
            <a:lumOff val="60000"/>
          </a:schemeClr>
        </a:buClr>
        <a:buFont typeface="Arial" pitchFamily="34" charset="0"/>
        <a:buChar char="•"/>
        <a:defRPr sz="32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bg2">
            <a:lumMod val="40000"/>
            <a:lumOff val="60000"/>
          </a:schemeClr>
        </a:buClr>
        <a:buFont typeface="Arial" pitchFamily="34" charset="0"/>
        <a:buChar char="–"/>
        <a:defRPr sz="2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chemeClr val="bg2">
            <a:lumMod val="40000"/>
            <a:lumOff val="60000"/>
          </a:schemeClr>
        </a:buClr>
        <a:buFont typeface="Arial" pitchFamily="34" charset="0"/>
        <a:buChar char="•"/>
        <a:defRPr sz="24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chemeClr val="bg2">
            <a:lumMod val="40000"/>
            <a:lumOff val="60000"/>
          </a:schemeClr>
        </a:buClr>
        <a:buFont typeface="Arial" pitchFamily="34" charset="0"/>
        <a:buChar char="–"/>
        <a:defRPr sz="20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chemeClr val="bg2">
            <a:lumMod val="40000"/>
            <a:lumOff val="60000"/>
          </a:schemeClr>
        </a:buClr>
        <a:buFont typeface="Arial" pitchFamily="34" charset="0"/>
        <a:buChar char="»"/>
        <a:defRPr sz="20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mailto:Fons.sonnemans@reflectionit.nl" TargetMode="External"/><Relationship Id="rId2" Type="http://schemas.openxmlformats.org/officeDocument/2006/relationships/hyperlink" Target="http://www.reflectionit.nl/Training" TargetMode="Externa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odata.or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hyperlink" Target="http://blogs.msdn.com/brada" TargetMode="External"/><Relationship Id="rId3" Type="http://schemas.openxmlformats.org/officeDocument/2006/relationships/hyperlink" Target="http://www.silverlight.net/getstarted/riaservices/" TargetMode="External"/><Relationship Id="rId7" Type="http://schemas.openxmlformats.org/officeDocument/2006/relationships/hyperlink" Target="http://live.visitmix.com/MIX10/Sessions/CL09"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hyperlink" Target="http://live.visitmix.com/MIX10/Sessions/EX14" TargetMode="External"/><Relationship Id="rId5" Type="http://schemas.openxmlformats.org/officeDocument/2006/relationships/hyperlink" Target="http://videos.visitmix.com/MIX09/T41F" TargetMode="External"/><Relationship Id="rId10" Type="http://schemas.openxmlformats.org/officeDocument/2006/relationships/hyperlink" Target="http://jeffhandley.com/" TargetMode="External"/><Relationship Id="rId4" Type="http://schemas.openxmlformats.org/officeDocument/2006/relationships/hyperlink" Target="http://code.msdn.microsoft.com/RiaServices" TargetMode="External"/><Relationship Id="rId9" Type="http://schemas.openxmlformats.org/officeDocument/2006/relationships/hyperlink" Target="http://www.nikhilk.net/" TargetMode="External"/></Relationships>
</file>

<file path=ppt/slides/_rels/slide46.xml.rels><?xml version="1.0" encoding="UTF-8" standalone="yes"?>
<Relationships xmlns="http://schemas.openxmlformats.org/package/2006/relationships"><Relationship Id="rId2" Type="http://schemas.openxmlformats.org/officeDocument/2006/relationships/hyperlink" Target="http://www.reflectionit.nl/blog" TargetMode="Externa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Introduction to WCF RIA Services</a:t>
            </a:r>
            <a:endParaRPr lang="en-US" dirty="0"/>
          </a:p>
        </p:txBody>
      </p:sp>
      <p:sp>
        <p:nvSpPr>
          <p:cNvPr id="3" name="Subtitle 2"/>
          <p:cNvSpPr>
            <a:spLocks noGrp="1"/>
          </p:cNvSpPr>
          <p:nvPr>
            <p:ph type="subTitle" idx="1"/>
          </p:nvPr>
        </p:nvSpPr>
        <p:spPr/>
        <p:txBody>
          <a:bodyPr/>
          <a:lstStyle/>
          <a:p>
            <a:r>
              <a:rPr lang="en-US" dirty="0" smtClean="0"/>
              <a:t>Fons Sonnemans - Reflection IT </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Enable WCF RIA Services</a:t>
            </a:r>
            <a:endParaRPr lang="en-US" dirty="0"/>
          </a:p>
        </p:txBody>
      </p:sp>
      <p:sp>
        <p:nvSpPr>
          <p:cNvPr id="5" name="Content Placeholder 4"/>
          <p:cNvSpPr>
            <a:spLocks noGrp="1"/>
          </p:cNvSpPr>
          <p:nvPr>
            <p:ph idx="1"/>
          </p:nvPr>
        </p:nvSpPr>
        <p:spPr/>
        <p:txBody>
          <a:bodyPr/>
          <a:lstStyle/>
          <a:p>
            <a:endParaRPr lang="nl-NL"/>
          </a:p>
        </p:txBody>
      </p:sp>
      <p:pic>
        <p:nvPicPr>
          <p:cNvPr id="11266" name="Picture 2"/>
          <p:cNvPicPr>
            <a:picLocks noChangeAspect="1" noChangeArrowheads="1"/>
          </p:cNvPicPr>
          <p:nvPr/>
        </p:nvPicPr>
        <p:blipFill>
          <a:blip r:embed="rId2" cstate="print"/>
          <a:srcRect/>
          <a:stretch>
            <a:fillRect/>
          </a:stretch>
        </p:blipFill>
        <p:spPr bwMode="auto">
          <a:xfrm>
            <a:off x="2143108" y="1428742"/>
            <a:ext cx="4443413" cy="35385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ADO.NET Data Model</a:t>
            </a:r>
            <a:endParaRPr lang="en-US" dirty="0"/>
          </a:p>
        </p:txBody>
      </p:sp>
      <p:sp>
        <p:nvSpPr>
          <p:cNvPr id="5" name="Content Placeholder 4"/>
          <p:cNvSpPr>
            <a:spLocks noGrp="1"/>
          </p:cNvSpPr>
          <p:nvPr>
            <p:ph idx="1"/>
          </p:nvPr>
        </p:nvSpPr>
        <p:spPr/>
        <p:txBody>
          <a:bodyPr/>
          <a:lstStyle/>
          <a:p>
            <a:endParaRPr lang="nl-NL"/>
          </a:p>
        </p:txBody>
      </p:sp>
      <p:pic>
        <p:nvPicPr>
          <p:cNvPr id="2051" name="Picture 3"/>
          <p:cNvPicPr>
            <a:picLocks noChangeAspect="1" noChangeArrowheads="1"/>
          </p:cNvPicPr>
          <p:nvPr/>
        </p:nvPicPr>
        <p:blipFill>
          <a:blip r:embed="rId2" cstate="print"/>
          <a:srcRect/>
          <a:stretch>
            <a:fillRect/>
          </a:stretch>
        </p:blipFill>
        <p:spPr bwMode="auto">
          <a:xfrm>
            <a:off x="1142976" y="1357304"/>
            <a:ext cx="6500858" cy="348929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Data Model Wizard</a:t>
            </a:r>
            <a:endParaRPr lang="en-US"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214282" y="1357304"/>
            <a:ext cx="3404803" cy="3019429"/>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2857488" y="1714494"/>
            <a:ext cx="3383340" cy="3000396"/>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5572132" y="1785932"/>
            <a:ext cx="3383341" cy="300039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Domain Service Class</a:t>
            </a:r>
            <a:endParaRPr lang="en-US" dirty="0"/>
          </a:p>
        </p:txBody>
      </p:sp>
      <p:sp>
        <p:nvSpPr>
          <p:cNvPr id="3" name="Content Placeholder 2"/>
          <p:cNvSpPr>
            <a:spLocks noGrp="1"/>
          </p:cNvSpPr>
          <p:nvPr>
            <p:ph idx="1"/>
          </p:nvPr>
        </p:nvSpPr>
        <p:spPr/>
        <p:txBody>
          <a:bodyPr/>
          <a:lstStyle/>
          <a:p>
            <a:r>
              <a:rPr lang="en-US" dirty="0" smtClean="0"/>
              <a:t>Build your project first!</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642910" y="1500180"/>
            <a:ext cx="5286412" cy="343980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nl-NL"/>
          </a:p>
        </p:txBody>
      </p:sp>
      <p:sp>
        <p:nvSpPr>
          <p:cNvPr id="7" name="Content Placeholder 6"/>
          <p:cNvSpPr>
            <a:spLocks noGrp="1"/>
          </p:cNvSpPr>
          <p:nvPr>
            <p:ph idx="1"/>
          </p:nvPr>
        </p:nvSpPr>
        <p:spPr/>
        <p:txBody>
          <a:bodyPr/>
          <a:lstStyle/>
          <a:p>
            <a:endParaRPr lang="nl-NL"/>
          </a:p>
        </p:txBody>
      </p:sp>
      <p:pic>
        <p:nvPicPr>
          <p:cNvPr id="5122" name="Picture 2"/>
          <p:cNvPicPr>
            <a:picLocks noChangeAspect="1" noChangeArrowheads="1"/>
          </p:cNvPicPr>
          <p:nvPr/>
        </p:nvPicPr>
        <p:blipFill>
          <a:blip r:embed="rId2" cstate="print"/>
          <a:srcRect/>
          <a:stretch>
            <a:fillRect/>
          </a:stretch>
        </p:blipFill>
        <p:spPr bwMode="auto">
          <a:xfrm>
            <a:off x="785786" y="285734"/>
            <a:ext cx="3844925" cy="4700587"/>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5500694" y="571486"/>
            <a:ext cx="2546350" cy="41195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NorthwindDomainService.cs</a:t>
            </a:r>
            <a:endParaRPr lang="en-US" dirty="0"/>
          </a:p>
        </p:txBody>
      </p:sp>
      <p:sp>
        <p:nvSpPr>
          <p:cNvPr id="3" name="Content Placeholder 2"/>
          <p:cNvSpPr>
            <a:spLocks noGrp="1"/>
          </p:cNvSpPr>
          <p:nvPr>
            <p:ph idx="1"/>
          </p:nvPr>
        </p:nvSpPr>
        <p:spPr/>
        <p:txBody>
          <a:bodyPr/>
          <a:lstStyle/>
          <a:p>
            <a:r>
              <a:rPr lang="en-US" dirty="0" smtClean="0"/>
              <a:t>Add </a:t>
            </a:r>
            <a:r>
              <a:rPr lang="en-US" dirty="0" err="1" smtClean="0"/>
              <a:t>GetProductsByProductName</a:t>
            </a:r>
            <a:r>
              <a:rPr lang="en-US" dirty="0" smtClean="0"/>
              <a:t>(filter)</a:t>
            </a:r>
            <a:endParaRPr lang="en-US" dirty="0"/>
          </a:p>
        </p:txBody>
      </p:sp>
      <p:pic>
        <p:nvPicPr>
          <p:cNvPr id="6147" name="Picture 3"/>
          <p:cNvPicPr>
            <a:picLocks noChangeAspect="1" noChangeArrowheads="1"/>
          </p:cNvPicPr>
          <p:nvPr/>
        </p:nvPicPr>
        <p:blipFill>
          <a:blip r:embed="rId2" cstate="print"/>
          <a:srcRect/>
          <a:stretch>
            <a:fillRect/>
          </a:stretch>
        </p:blipFill>
        <p:spPr bwMode="auto">
          <a:xfrm>
            <a:off x="571472" y="2071684"/>
            <a:ext cx="7124718" cy="301086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sp>
        <p:nvSpPr>
          <p:cNvPr id="3" name="Content Placeholder 2"/>
          <p:cNvSpPr>
            <a:spLocks noGrp="1"/>
          </p:cNvSpPr>
          <p:nvPr>
            <p:ph idx="1"/>
          </p:nvPr>
        </p:nvSpPr>
        <p:spPr>
          <a:xfrm>
            <a:off x="457200" y="1481155"/>
            <a:ext cx="4614866" cy="3394472"/>
          </a:xfrm>
        </p:spPr>
        <p:txBody>
          <a:bodyPr>
            <a:normAutofit/>
          </a:bodyPr>
          <a:lstStyle/>
          <a:p>
            <a:r>
              <a:rPr lang="en-US" sz="1800" dirty="0" smtClean="0"/>
              <a:t>Menu Data – Show Data Sources</a:t>
            </a:r>
          </a:p>
          <a:p>
            <a:r>
              <a:rPr lang="en-US" sz="1800" dirty="0" smtClean="0"/>
              <a:t>Select </a:t>
            </a:r>
            <a:r>
              <a:rPr lang="en-US" sz="1800" dirty="0" err="1" smtClean="0"/>
              <a:t>GetProductsByProductNameQuery</a:t>
            </a:r>
            <a:endParaRPr lang="en-US" sz="1800" dirty="0" smtClean="0"/>
          </a:p>
          <a:p>
            <a:r>
              <a:rPr lang="en-US" sz="1800" dirty="0" smtClean="0"/>
              <a:t>Drag &amp; Drop the Product (DataGrid) on the </a:t>
            </a:r>
            <a:r>
              <a:rPr lang="en-US" sz="1800" dirty="0" err="1" smtClean="0"/>
              <a:t>Artboard</a:t>
            </a:r>
            <a:r>
              <a:rPr lang="en-US" sz="1800" dirty="0" smtClean="0"/>
              <a:t> of the </a:t>
            </a:r>
            <a:r>
              <a:rPr lang="en-US" sz="1800" dirty="0" err="1" smtClean="0"/>
              <a:t>MainPage.xaml</a:t>
            </a:r>
            <a:endParaRPr lang="en-US" sz="1800" dirty="0"/>
          </a:p>
        </p:txBody>
      </p:sp>
      <p:pic>
        <p:nvPicPr>
          <p:cNvPr id="7171" name="Picture 3"/>
          <p:cNvPicPr>
            <a:picLocks noChangeAspect="1" noChangeArrowheads="1"/>
          </p:cNvPicPr>
          <p:nvPr/>
        </p:nvPicPr>
        <p:blipFill>
          <a:blip r:embed="rId2" cstate="print"/>
          <a:srcRect/>
          <a:stretch>
            <a:fillRect/>
          </a:stretch>
        </p:blipFill>
        <p:spPr bwMode="auto">
          <a:xfrm>
            <a:off x="5143504" y="1500179"/>
            <a:ext cx="3500462" cy="3120625"/>
          </a:xfrm>
          <a:prstGeom prst="rect">
            <a:avLst/>
          </a:prstGeom>
          <a:noFill/>
          <a:ln w="9525">
            <a:noFill/>
            <a:miter lim="800000"/>
            <a:headEnd/>
            <a:tailEnd/>
          </a:ln>
        </p:spPr>
      </p:pic>
      <p:cxnSp>
        <p:nvCxnSpPr>
          <p:cNvPr id="6" name="Curved Connector 5"/>
          <p:cNvCxnSpPr/>
          <p:nvPr/>
        </p:nvCxnSpPr>
        <p:spPr>
          <a:xfrm>
            <a:off x="6286512" y="3286130"/>
            <a:ext cx="2000264" cy="357190"/>
          </a:xfrm>
          <a:prstGeom prst="curved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Validation</a:t>
            </a:r>
            <a:endParaRPr lang="en-US" dirty="0"/>
          </a:p>
        </p:txBody>
      </p:sp>
      <p:sp>
        <p:nvSpPr>
          <p:cNvPr id="5" name="Subtitle 4"/>
          <p:cNvSpPr>
            <a:spLocks noGrp="1"/>
          </p:cNvSpPr>
          <p:nvPr>
            <p:ph type="body" idx="1"/>
          </p:nvPr>
        </p:nvSpPr>
        <p:spPr/>
        <p:txBody>
          <a:bodyPr/>
          <a:lstStyle/>
          <a:p>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Metadata (Buddy) classes</a:t>
            </a:r>
            <a:endParaRPr lang="en-GB" dirty="0"/>
          </a:p>
        </p:txBody>
      </p:sp>
      <p:sp>
        <p:nvSpPr>
          <p:cNvPr id="10" name="Content Placeholder 9"/>
          <p:cNvSpPr>
            <a:spLocks noGrp="1"/>
          </p:cNvSpPr>
          <p:nvPr>
            <p:ph idx="1"/>
          </p:nvPr>
        </p:nvSpPr>
        <p:spPr/>
        <p:txBody>
          <a:bodyPr>
            <a:noAutofit/>
          </a:bodyPr>
          <a:lstStyle/>
          <a:p>
            <a:r>
              <a:rPr lang="en-GB" sz="2400" dirty="0" smtClean="0"/>
              <a:t>To add some validation rules that are applied on both tiers, you create a metadata class for the Domain Service</a:t>
            </a:r>
          </a:p>
          <a:p>
            <a:pPr lvl="1"/>
            <a:r>
              <a:rPr lang="en-GB" sz="2000" dirty="0" smtClean="0"/>
              <a:t>Affectionately called the “buddy class”</a:t>
            </a:r>
          </a:p>
          <a:p>
            <a:pPr lvl="1"/>
            <a:r>
              <a:rPr lang="en-GB" sz="2000" dirty="0" smtClean="0"/>
              <a:t>This can be generated when you create the domain service by Wizard</a:t>
            </a:r>
          </a:p>
          <a:p>
            <a:pPr lvl="1"/>
            <a:r>
              <a:rPr lang="en-GB" sz="2000" dirty="0" smtClean="0"/>
              <a:t>Or you can just add the </a:t>
            </a:r>
            <a:r>
              <a:rPr lang="en-GB" sz="2000" dirty="0" err="1" smtClean="0"/>
              <a:t>MetadataType</a:t>
            </a:r>
            <a:r>
              <a:rPr lang="en-GB" sz="2000" dirty="0" smtClean="0"/>
              <a:t> attribute manually to an entity class</a:t>
            </a:r>
          </a:p>
          <a:p>
            <a:endParaRPr lang="en-GB" sz="2400" dirty="0" smtClean="0"/>
          </a:p>
          <a:p>
            <a:endParaRPr lang="en-US" sz="2400" dirty="0"/>
          </a:p>
        </p:txBody>
      </p:sp>
      <p:pic>
        <p:nvPicPr>
          <p:cNvPr id="5123" name="Picture 3"/>
          <p:cNvPicPr>
            <a:picLocks noChangeAspect="1" noChangeArrowheads="1"/>
          </p:cNvPicPr>
          <p:nvPr/>
        </p:nvPicPr>
        <p:blipFill>
          <a:blip r:embed="rId2" cstate="print"/>
          <a:srcRect/>
          <a:stretch>
            <a:fillRect/>
          </a:stretch>
        </p:blipFill>
        <p:spPr bwMode="auto">
          <a:xfrm>
            <a:off x="500034" y="4066001"/>
            <a:ext cx="6446837" cy="863203"/>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10"/>
            <a:ext cx="8229600" cy="857250"/>
          </a:xfrm>
        </p:spPr>
        <p:txBody>
          <a:bodyPr>
            <a:noAutofit/>
          </a:bodyPr>
          <a:lstStyle/>
          <a:p>
            <a:r>
              <a:rPr lang="en-GB" sz="2800" dirty="0" smtClean="0"/>
              <a:t>Adding Validation rules to the Metadata class</a:t>
            </a:r>
            <a:endParaRPr lang="en-GB" sz="2800" dirty="0"/>
          </a:p>
        </p:txBody>
      </p:sp>
      <p:sp>
        <p:nvSpPr>
          <p:cNvPr id="9" name="Content Placeholder 8"/>
          <p:cNvSpPr>
            <a:spLocks noGrp="1"/>
          </p:cNvSpPr>
          <p:nvPr>
            <p:ph idx="1"/>
          </p:nvPr>
        </p:nvSpPr>
        <p:spPr/>
        <p:txBody>
          <a:bodyPr/>
          <a:lstStyle/>
          <a:p>
            <a:endParaRPr lang="nl-NL"/>
          </a:p>
        </p:txBody>
      </p:sp>
      <p:sp>
        <p:nvSpPr>
          <p:cNvPr id="7" name="Rectangle 6"/>
          <p:cNvSpPr/>
          <p:nvPr/>
        </p:nvSpPr>
        <p:spPr>
          <a:xfrm>
            <a:off x="609600" y="4220188"/>
            <a:ext cx="3357586"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GB" dirty="0" smtClean="0"/>
              <a:t>This causes the generated entity class in the client to have the same validation applied</a:t>
            </a:r>
            <a:endParaRPr lang="en-GB" dirty="0"/>
          </a:p>
        </p:txBody>
      </p:sp>
      <p:sp>
        <p:nvSpPr>
          <p:cNvPr id="8" name="Rectangle 7"/>
          <p:cNvSpPr/>
          <p:nvPr/>
        </p:nvSpPr>
        <p:spPr>
          <a:xfrm>
            <a:off x="5143504" y="1571618"/>
            <a:ext cx="3714760"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buNone/>
            </a:pPr>
            <a:r>
              <a:rPr lang="en-GB" dirty="0" smtClean="0"/>
              <a:t>This is achieved through attributes on the properties of the class on the server</a:t>
            </a:r>
          </a:p>
        </p:txBody>
      </p:sp>
      <p:pic>
        <p:nvPicPr>
          <p:cNvPr id="5122" name="Picture 2"/>
          <p:cNvPicPr>
            <a:picLocks noChangeAspect="1" noChangeArrowheads="1"/>
          </p:cNvPicPr>
          <p:nvPr/>
        </p:nvPicPr>
        <p:blipFill>
          <a:blip r:embed="rId3" cstate="print"/>
          <a:srcRect/>
          <a:stretch>
            <a:fillRect/>
          </a:stretch>
        </p:blipFill>
        <p:spPr bwMode="auto">
          <a:xfrm>
            <a:off x="214282" y="1214428"/>
            <a:ext cx="4587275" cy="28789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4" name="Picture 4"/>
          <p:cNvPicPr>
            <a:picLocks noChangeAspect="1" noChangeArrowheads="1"/>
          </p:cNvPicPr>
          <p:nvPr/>
        </p:nvPicPr>
        <p:blipFill>
          <a:blip r:embed="rId4" cstate="print"/>
          <a:srcRect/>
          <a:stretch>
            <a:fillRect/>
          </a:stretch>
        </p:blipFill>
        <p:spPr bwMode="auto">
          <a:xfrm>
            <a:off x="4447604" y="2728913"/>
            <a:ext cx="4582096" cy="2171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WCF RIA Services</a:t>
            </a:r>
            <a:endParaRPr lang="en-US" dirty="0"/>
          </a:p>
        </p:txBody>
      </p:sp>
      <p:sp>
        <p:nvSpPr>
          <p:cNvPr id="3" name="Content Placeholder 2"/>
          <p:cNvSpPr>
            <a:spLocks noGrp="1"/>
          </p:cNvSpPr>
          <p:nvPr>
            <p:ph idx="4294967295"/>
          </p:nvPr>
        </p:nvSpPr>
        <p:spPr>
          <a:xfrm>
            <a:off x="500034" y="1481138"/>
            <a:ext cx="7729566" cy="3394075"/>
          </a:xfrm>
        </p:spPr>
        <p:txBody>
          <a:bodyPr>
            <a:normAutofit/>
          </a:bodyPr>
          <a:lstStyle/>
          <a:p>
            <a:r>
              <a:rPr lang="en-US" dirty="0" smtClean="0"/>
              <a:t>Introduction</a:t>
            </a:r>
          </a:p>
          <a:p>
            <a:r>
              <a:rPr lang="en-US" dirty="0" smtClean="0"/>
              <a:t>Demo</a:t>
            </a:r>
          </a:p>
          <a:p>
            <a:r>
              <a:rPr lang="en-US" dirty="0" smtClean="0"/>
              <a:t>MVVM</a:t>
            </a:r>
          </a:p>
          <a:p>
            <a:r>
              <a:rPr lang="en-US" dirty="0" smtClean="0"/>
              <a:t>Other Clients</a:t>
            </a:r>
          </a:p>
          <a:p>
            <a:pPr lvl="1"/>
            <a:r>
              <a:rPr lang="en-US" dirty="0" err="1" smtClean="0"/>
              <a:t>OData</a:t>
            </a:r>
            <a:r>
              <a:rPr lang="en-US" dirty="0" smtClean="0"/>
              <a:t>, ASP.NET</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Attributes</a:t>
            </a:r>
            <a:endParaRPr lang="en-US" dirty="0"/>
          </a:p>
        </p:txBody>
      </p:sp>
      <p:sp>
        <p:nvSpPr>
          <p:cNvPr id="3" name="Content Placeholder 2"/>
          <p:cNvSpPr>
            <a:spLocks noGrp="1"/>
          </p:cNvSpPr>
          <p:nvPr>
            <p:ph sz="half" idx="1"/>
          </p:nvPr>
        </p:nvSpPr>
        <p:spPr>
          <a:xfrm>
            <a:off x="457200" y="1320418"/>
            <a:ext cx="4038600" cy="3394472"/>
          </a:xfrm>
        </p:spPr>
        <p:txBody>
          <a:bodyPr>
            <a:normAutofit fontScale="62500" lnSpcReduction="20000"/>
          </a:bodyPr>
          <a:lstStyle/>
          <a:p>
            <a:r>
              <a:rPr lang="en-US" dirty="0" smtClean="0"/>
              <a:t>Validation</a:t>
            </a:r>
          </a:p>
          <a:p>
            <a:pPr lvl="1"/>
            <a:r>
              <a:rPr lang="en-US" dirty="0" err="1" smtClean="0"/>
              <a:t>CustomValidation</a:t>
            </a:r>
            <a:endParaRPr lang="en-US" dirty="0" smtClean="0"/>
          </a:p>
          <a:p>
            <a:pPr lvl="1"/>
            <a:r>
              <a:rPr lang="en-US" dirty="0" err="1" smtClean="0"/>
              <a:t>DataType</a:t>
            </a:r>
            <a:endParaRPr lang="en-US" dirty="0" smtClean="0"/>
          </a:p>
          <a:p>
            <a:pPr lvl="1"/>
            <a:r>
              <a:rPr lang="en-US" dirty="0" err="1" smtClean="0"/>
              <a:t>EnumDataType</a:t>
            </a:r>
            <a:endParaRPr lang="en-US" dirty="0" smtClean="0"/>
          </a:p>
          <a:p>
            <a:pPr lvl="1"/>
            <a:r>
              <a:rPr lang="en-US" dirty="0" smtClean="0"/>
              <a:t>Range</a:t>
            </a:r>
          </a:p>
          <a:p>
            <a:pPr lvl="1"/>
            <a:r>
              <a:rPr lang="en-US" dirty="0" err="1" smtClean="0"/>
              <a:t>RegularExpression</a:t>
            </a:r>
            <a:endParaRPr lang="en-US" dirty="0" smtClean="0"/>
          </a:p>
          <a:p>
            <a:pPr lvl="1"/>
            <a:r>
              <a:rPr lang="en-US" dirty="0" smtClean="0"/>
              <a:t>Required</a:t>
            </a:r>
          </a:p>
          <a:p>
            <a:pPr lvl="1"/>
            <a:r>
              <a:rPr lang="en-US" dirty="0" err="1" smtClean="0"/>
              <a:t>StringLength</a:t>
            </a:r>
            <a:endParaRPr lang="en-US" dirty="0" smtClean="0"/>
          </a:p>
          <a:p>
            <a:r>
              <a:rPr lang="en-US" dirty="0" smtClean="0"/>
              <a:t>Other </a:t>
            </a:r>
          </a:p>
          <a:p>
            <a:pPr lvl="1"/>
            <a:r>
              <a:rPr lang="en-US" dirty="0" smtClean="0"/>
              <a:t>Exclude</a:t>
            </a:r>
          </a:p>
          <a:p>
            <a:pPr lvl="1"/>
            <a:r>
              <a:rPr lang="en-US" dirty="0" smtClean="0"/>
              <a:t>Include</a:t>
            </a:r>
          </a:p>
          <a:p>
            <a:pPr lvl="1"/>
            <a:r>
              <a:rPr lang="en-US" dirty="0" smtClean="0"/>
              <a:t>Composition</a:t>
            </a:r>
          </a:p>
          <a:p>
            <a:pPr lvl="1"/>
            <a:r>
              <a:rPr lang="en-US" dirty="0" err="1" smtClean="0"/>
              <a:t>EnableClientAccess</a:t>
            </a:r>
            <a:endParaRPr lang="en-US" dirty="0" smtClean="0"/>
          </a:p>
          <a:p>
            <a:pPr lvl="1"/>
            <a:r>
              <a:rPr lang="en-US" dirty="0" smtClean="0"/>
              <a:t>POCO: Key, </a:t>
            </a:r>
            <a:r>
              <a:rPr lang="nl-NL" dirty="0" err="1" smtClean="0"/>
              <a:t>Association</a:t>
            </a:r>
            <a:endParaRPr lang="en-US" dirty="0" smtClean="0"/>
          </a:p>
        </p:txBody>
      </p:sp>
      <p:sp>
        <p:nvSpPr>
          <p:cNvPr id="4" name="Content Placeholder 3"/>
          <p:cNvSpPr>
            <a:spLocks noGrp="1"/>
          </p:cNvSpPr>
          <p:nvPr>
            <p:ph sz="half" idx="2"/>
          </p:nvPr>
        </p:nvSpPr>
        <p:spPr>
          <a:xfrm>
            <a:off x="4648200" y="1320418"/>
            <a:ext cx="4038600" cy="3394472"/>
          </a:xfrm>
        </p:spPr>
        <p:txBody>
          <a:bodyPr>
            <a:normAutofit fontScale="62500" lnSpcReduction="20000"/>
          </a:bodyPr>
          <a:lstStyle/>
          <a:p>
            <a:r>
              <a:rPr lang="en-US" dirty="0" smtClean="0"/>
              <a:t>Service</a:t>
            </a:r>
          </a:p>
          <a:p>
            <a:pPr lvl="1"/>
            <a:r>
              <a:rPr lang="en-US" dirty="0" err="1" smtClean="0"/>
              <a:t>EnableClientAccess</a:t>
            </a:r>
            <a:endParaRPr lang="en-US" dirty="0" smtClean="0"/>
          </a:p>
          <a:p>
            <a:pPr lvl="1"/>
            <a:r>
              <a:rPr lang="en-US" dirty="0" smtClean="0"/>
              <a:t>Query </a:t>
            </a:r>
          </a:p>
          <a:p>
            <a:pPr lvl="2"/>
            <a:r>
              <a:rPr lang="en-US" dirty="0" err="1" smtClean="0"/>
              <a:t>IsDefault</a:t>
            </a:r>
            <a:endParaRPr lang="en-US" dirty="0" smtClean="0"/>
          </a:p>
          <a:p>
            <a:pPr lvl="2"/>
            <a:r>
              <a:rPr lang="en-US" dirty="0" err="1" smtClean="0"/>
              <a:t>IsComposable</a:t>
            </a:r>
            <a:endParaRPr lang="en-US" dirty="0" smtClean="0"/>
          </a:p>
          <a:p>
            <a:pPr lvl="2"/>
            <a:r>
              <a:rPr lang="en-US" dirty="0" err="1" smtClean="0"/>
              <a:t>RequestLimit</a:t>
            </a:r>
            <a:endParaRPr lang="en-US" dirty="0" smtClean="0"/>
          </a:p>
          <a:p>
            <a:pPr lvl="1"/>
            <a:r>
              <a:rPr lang="en-US" dirty="0" err="1" smtClean="0"/>
              <a:t>OutputCache</a:t>
            </a:r>
            <a:endParaRPr lang="en-US" dirty="0" smtClean="0"/>
          </a:p>
          <a:p>
            <a:pPr lvl="1"/>
            <a:r>
              <a:rPr lang="en-US" dirty="0" smtClean="0"/>
              <a:t>Insert</a:t>
            </a:r>
          </a:p>
          <a:p>
            <a:pPr lvl="1"/>
            <a:r>
              <a:rPr lang="en-US" dirty="0" smtClean="0"/>
              <a:t>Update</a:t>
            </a:r>
          </a:p>
          <a:p>
            <a:pPr lvl="1"/>
            <a:r>
              <a:rPr lang="en-US" dirty="0" smtClean="0"/>
              <a:t>Delete</a:t>
            </a:r>
          </a:p>
          <a:p>
            <a:pPr lvl="1"/>
            <a:r>
              <a:rPr lang="en-US" dirty="0" smtClean="0"/>
              <a:t>Invoke</a:t>
            </a:r>
          </a:p>
          <a:p>
            <a:pPr lvl="1"/>
            <a:r>
              <a:rPr lang="en-US" dirty="0" err="1" smtClean="0"/>
              <a:t>RequiresAuthentication</a:t>
            </a:r>
            <a:endParaRPr lang="en-US" dirty="0" smtClean="0"/>
          </a:p>
          <a:p>
            <a:pPr lvl="1"/>
            <a:r>
              <a:rPr lang="en-US" dirty="0" err="1" smtClean="0"/>
              <a:t>RequiresRole</a:t>
            </a:r>
            <a:endParaRPr lang="en-US" dirty="0" smtClean="0"/>
          </a:p>
          <a:p>
            <a:pPr lvl="1"/>
            <a:endParaRPr lang="en-US"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nl-NL"/>
          </a:p>
        </p:txBody>
      </p:sp>
      <p:sp>
        <p:nvSpPr>
          <p:cNvPr id="9" name="Content Placeholder 8"/>
          <p:cNvSpPr>
            <a:spLocks noGrp="1"/>
          </p:cNvSpPr>
          <p:nvPr>
            <p:ph idx="1"/>
          </p:nvPr>
        </p:nvSpPr>
        <p:spPr/>
        <p:txBody>
          <a:bodyPr/>
          <a:lstStyle/>
          <a:p>
            <a:endParaRPr lang="nl-NL"/>
          </a:p>
        </p:txBody>
      </p:sp>
      <p:pic>
        <p:nvPicPr>
          <p:cNvPr id="1026" name="Picture 2"/>
          <p:cNvPicPr>
            <a:picLocks noChangeAspect="1" noChangeArrowheads="1"/>
          </p:cNvPicPr>
          <p:nvPr/>
        </p:nvPicPr>
        <p:blipFill>
          <a:blip r:embed="rId3" cstate="print"/>
          <a:srcRect/>
          <a:stretch>
            <a:fillRect/>
          </a:stretch>
        </p:blipFill>
        <p:spPr bwMode="auto">
          <a:xfrm>
            <a:off x="500034" y="-142894"/>
            <a:ext cx="8296260" cy="5631768"/>
          </a:xfrm>
          <a:prstGeom prst="rect">
            <a:avLst/>
          </a:prstGeom>
          <a:noFill/>
          <a:ln w="9525">
            <a:noFill/>
            <a:miter lim="800000"/>
            <a:headEnd/>
            <a:tailEnd/>
          </a:ln>
        </p:spPr>
      </p:pic>
      <p:sp>
        <p:nvSpPr>
          <p:cNvPr id="6" name="Oval 5"/>
          <p:cNvSpPr/>
          <p:nvPr/>
        </p:nvSpPr>
        <p:spPr bwMode="auto">
          <a:xfrm>
            <a:off x="6858016" y="2928940"/>
            <a:ext cx="1428760" cy="353582"/>
          </a:xfrm>
          <a:prstGeom prst="ellipse">
            <a:avLst/>
          </a:prstGeom>
          <a:noFill/>
          <a:ln w="38100">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a:defRPr/>
            </a:pPr>
            <a:endParaRPr lang="nl-NL" sz="2300" dirty="0">
              <a:solidFill>
                <a:srgbClr val="FFFFFF"/>
              </a:solidFill>
              <a:effectLst>
                <a:outerShdw blurRad="38100" dist="38100" dir="2700000" algn="tl">
                  <a:srgbClr val="000000">
                    <a:alpha val="43137"/>
                  </a:srgbClr>
                </a:outerShdw>
              </a:effectLst>
            </a:endParaRPr>
          </a:p>
        </p:txBody>
      </p:sp>
      <p:sp>
        <p:nvSpPr>
          <p:cNvPr id="8" name="Oval 7"/>
          <p:cNvSpPr/>
          <p:nvPr/>
        </p:nvSpPr>
        <p:spPr bwMode="auto">
          <a:xfrm>
            <a:off x="6929454" y="1714494"/>
            <a:ext cx="1428760" cy="353582"/>
          </a:xfrm>
          <a:prstGeom prst="ellipse">
            <a:avLst/>
          </a:prstGeom>
          <a:noFill/>
          <a:ln w="38100">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a:defRPr/>
            </a:pPr>
            <a:endParaRPr lang="nl-NL" sz="2300" dirty="0">
              <a:solidFill>
                <a:srgbClr val="FFFFFF"/>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Application</a:t>
            </a:r>
            <a:endParaRPr lang="en-US" dirty="0"/>
          </a:p>
        </p:txBody>
      </p:sp>
      <p:sp>
        <p:nvSpPr>
          <p:cNvPr id="5" name="Content Placeholder 4"/>
          <p:cNvSpPr>
            <a:spLocks noGrp="1"/>
          </p:cNvSpPr>
          <p:nvPr>
            <p:ph idx="1"/>
          </p:nvPr>
        </p:nvSpPr>
        <p:spPr/>
        <p:txBody>
          <a:bodyPr/>
          <a:lstStyle/>
          <a:p>
            <a:endParaRPr lang="nl-NL"/>
          </a:p>
        </p:txBody>
      </p:sp>
      <p:pic>
        <p:nvPicPr>
          <p:cNvPr id="2050" name="Picture 2"/>
          <p:cNvPicPr>
            <a:picLocks noChangeAspect="1" noChangeArrowheads="1"/>
          </p:cNvPicPr>
          <p:nvPr/>
        </p:nvPicPr>
        <p:blipFill>
          <a:blip r:embed="rId2" cstate="print"/>
          <a:srcRect/>
          <a:stretch>
            <a:fillRect/>
          </a:stretch>
        </p:blipFill>
        <p:spPr bwMode="auto">
          <a:xfrm>
            <a:off x="1357290" y="1428742"/>
            <a:ext cx="6286544" cy="361197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Save -&gt; </a:t>
            </a:r>
            <a:r>
              <a:rPr lang="en-US" dirty="0" err="1" smtClean="0"/>
              <a:t>SubmitChanges</a:t>
            </a:r>
            <a:r>
              <a:rPr lang="en-US" dirty="0" smtClean="0"/>
              <a:t>()</a:t>
            </a:r>
            <a:endParaRPr lang="en-US" dirty="0"/>
          </a:p>
        </p:txBody>
      </p:sp>
      <p:sp>
        <p:nvSpPr>
          <p:cNvPr id="5" name="Content Placeholder 4"/>
          <p:cNvSpPr>
            <a:spLocks noGrp="1"/>
          </p:cNvSpPr>
          <p:nvPr>
            <p:ph idx="1"/>
          </p:nvPr>
        </p:nvSpPr>
        <p:spPr/>
        <p:txBody>
          <a:bodyPr/>
          <a:lstStyle/>
          <a:p>
            <a:endParaRPr lang="nl-NL"/>
          </a:p>
        </p:txBody>
      </p:sp>
      <p:sp>
        <p:nvSpPr>
          <p:cNvPr id="4" name="TextBox 3"/>
          <p:cNvSpPr txBox="1"/>
          <p:nvPr/>
        </p:nvSpPr>
        <p:spPr>
          <a:xfrm>
            <a:off x="357158" y="1447023"/>
            <a:ext cx="8605241" cy="2839239"/>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none" rtlCol="0">
            <a:spAutoFit/>
          </a:bodyPr>
          <a:lstStyle/>
          <a:p>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FF"/>
                </a:solidFill>
                <a:latin typeface="Lucida Console"/>
              </a:rPr>
              <a:t>partial</a:t>
            </a:r>
            <a:r>
              <a:rPr lang="nl-NL" sz="1050" dirty="0" smtClean="0">
                <a:solidFill>
                  <a:srgbClr val="000000"/>
                </a:solidFill>
                <a:latin typeface="Lucida Console"/>
              </a:rPr>
              <a:t> </a:t>
            </a:r>
            <a:r>
              <a:rPr lang="nl-NL" sz="1050" dirty="0" err="1" smtClean="0">
                <a:solidFill>
                  <a:srgbClr val="0000FF"/>
                </a:solidFill>
                <a:latin typeface="Lucida Console"/>
              </a:rPr>
              <a:t>class</a:t>
            </a:r>
            <a:r>
              <a:rPr lang="nl-NL" sz="1050" dirty="0" smtClean="0">
                <a:solidFill>
                  <a:srgbClr val="000000"/>
                </a:solidFill>
                <a:latin typeface="Lucida Console"/>
              </a:rPr>
              <a:t> </a:t>
            </a:r>
            <a:r>
              <a:rPr lang="nl-NL" sz="1050" dirty="0" err="1" smtClean="0">
                <a:solidFill>
                  <a:srgbClr val="2B91AF"/>
                </a:solidFill>
                <a:latin typeface="Lucida Console"/>
              </a:rPr>
              <a:t>MainPage</a:t>
            </a:r>
            <a:r>
              <a:rPr lang="nl-NL" sz="1050" dirty="0" smtClean="0">
                <a:solidFill>
                  <a:srgbClr val="000000"/>
                </a:solidFill>
                <a:latin typeface="Lucida Console"/>
              </a:rPr>
              <a:t> : </a:t>
            </a:r>
            <a:r>
              <a:rPr lang="nl-NL" sz="1050" dirty="0" err="1" smtClean="0">
                <a:solidFill>
                  <a:srgbClr val="2B91AF"/>
                </a:solidFill>
                <a:latin typeface="Lucida Console"/>
              </a:rPr>
              <a:t>UserControl</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00"/>
                </a:solidFill>
                <a:latin typeface="Lucida Console"/>
              </a:rPr>
              <a:t>MainPage</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InitializeComponent</a:t>
            </a:r>
            <a:r>
              <a:rPr lang="nl-NL" sz="1050" dirty="0" smtClean="0">
                <a:solidFill>
                  <a:srgbClr val="000000"/>
                </a:solidFill>
                <a:latin typeface="Lucida Console"/>
              </a:rPr>
              <a:t>();</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private</a:t>
            </a:r>
            <a:r>
              <a:rPr lang="nl-NL" sz="1050" dirty="0" smtClean="0">
                <a:solidFill>
                  <a:srgbClr val="000000"/>
                </a:solidFill>
                <a:latin typeface="Lucida Console"/>
              </a:rPr>
              <a:t> </a:t>
            </a:r>
            <a:r>
              <a:rPr lang="nl-NL" sz="1050" dirty="0" err="1" smtClean="0">
                <a:solidFill>
                  <a:srgbClr val="0000FF"/>
                </a:solidFill>
                <a:latin typeface="Lucida Console"/>
              </a:rPr>
              <a:t>void</a:t>
            </a:r>
            <a:r>
              <a:rPr lang="nl-NL" sz="1050" dirty="0" smtClean="0">
                <a:solidFill>
                  <a:srgbClr val="000000"/>
                </a:solidFill>
                <a:latin typeface="Lucida Console"/>
              </a:rPr>
              <a:t> </a:t>
            </a:r>
            <a:r>
              <a:rPr lang="nl-NL" sz="1050" dirty="0" err="1" smtClean="0">
                <a:solidFill>
                  <a:srgbClr val="000000"/>
                </a:solidFill>
                <a:latin typeface="Lucida Console"/>
              </a:rPr>
              <a:t>productDomainDataSource</a:t>
            </a:r>
            <a:r>
              <a:rPr lang="nl-NL" sz="1050" dirty="0" smtClean="0">
                <a:solidFill>
                  <a:srgbClr val="000000"/>
                </a:solidFill>
                <a:latin typeface="Lucida Console"/>
              </a:rPr>
              <a:t>_</a:t>
            </a:r>
            <a:r>
              <a:rPr lang="nl-NL" sz="1050" dirty="0" err="1" smtClean="0">
                <a:solidFill>
                  <a:srgbClr val="000000"/>
                </a:solidFill>
                <a:latin typeface="Lucida Console"/>
              </a:rPr>
              <a:t>SubmittedChanges</a:t>
            </a:r>
            <a:r>
              <a:rPr lang="nl-NL" sz="1050" dirty="0" smtClean="0">
                <a:solidFill>
                  <a:srgbClr val="000000"/>
                </a:solidFill>
                <a:latin typeface="Lucida Console"/>
              </a:rPr>
              <a:t>(</a:t>
            </a:r>
            <a:r>
              <a:rPr lang="nl-NL" sz="1050" dirty="0" smtClean="0">
                <a:solidFill>
                  <a:srgbClr val="0000FF"/>
                </a:solidFill>
                <a:latin typeface="Lucida Console"/>
              </a:rPr>
              <a:t>object</a:t>
            </a:r>
            <a:r>
              <a:rPr lang="nl-NL" sz="1050" dirty="0" smtClean="0">
                <a:solidFill>
                  <a:srgbClr val="000000"/>
                </a:solidFill>
                <a:latin typeface="Lucida Console"/>
              </a:rPr>
              <a:t> </a:t>
            </a:r>
            <a:r>
              <a:rPr lang="nl-NL" sz="1050" dirty="0" err="1" smtClean="0">
                <a:solidFill>
                  <a:srgbClr val="000000"/>
                </a:solidFill>
                <a:latin typeface="Lucida Console"/>
              </a:rPr>
              <a:t>sender</a:t>
            </a:r>
            <a:r>
              <a:rPr lang="nl-NL" sz="1050" dirty="0" smtClean="0">
                <a:solidFill>
                  <a:srgbClr val="000000"/>
                </a:solidFill>
                <a:latin typeface="Lucida Console"/>
              </a:rPr>
              <a:t>, </a:t>
            </a:r>
            <a:r>
              <a:rPr lang="nl-NL" sz="1050" dirty="0" err="1" smtClean="0">
                <a:solidFill>
                  <a:srgbClr val="2B91AF"/>
                </a:solidFill>
                <a:latin typeface="Lucida Console"/>
              </a:rPr>
              <a:t>SubmittedChangesEventArgs</a:t>
            </a:r>
            <a:r>
              <a:rPr lang="nl-NL" sz="1050" dirty="0" smtClean="0">
                <a:solidFill>
                  <a:srgbClr val="000000"/>
                </a:solidFill>
                <a:latin typeface="Lucida Console"/>
              </a:rPr>
              <a:t> e) {</a:t>
            </a:r>
          </a:p>
          <a:p>
            <a:r>
              <a:rPr lang="nl-NL" sz="1050" dirty="0" smtClean="0">
                <a:solidFill>
                  <a:srgbClr val="000000"/>
                </a:solidFill>
                <a:latin typeface="Lucida Console"/>
              </a:rPr>
              <a:t>        </a:t>
            </a:r>
            <a:r>
              <a:rPr lang="nl-NL" sz="1050" dirty="0" err="1" smtClean="0">
                <a:solidFill>
                  <a:srgbClr val="0000FF"/>
                </a:solidFill>
                <a:latin typeface="Lucida Console"/>
              </a:rPr>
              <a:t>if</a:t>
            </a:r>
            <a:r>
              <a:rPr lang="nl-NL" sz="1050" dirty="0" smtClean="0">
                <a:solidFill>
                  <a:srgbClr val="000000"/>
                </a:solidFill>
                <a:latin typeface="Lucida Console"/>
              </a:rPr>
              <a:t> (</a:t>
            </a:r>
            <a:r>
              <a:rPr lang="nl-NL" sz="1050" dirty="0" err="1" smtClean="0">
                <a:solidFill>
                  <a:srgbClr val="000000"/>
                </a:solidFill>
                <a:latin typeface="Lucida Console"/>
              </a:rPr>
              <a:t>e.HasError</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System.Windows.</a:t>
            </a:r>
            <a:r>
              <a:rPr lang="nl-NL" sz="1050" dirty="0" err="1" smtClean="0">
                <a:solidFill>
                  <a:srgbClr val="2B91AF"/>
                </a:solidFill>
                <a:latin typeface="Lucida Console"/>
              </a:rPr>
              <a:t>MessageBox</a:t>
            </a:r>
            <a:r>
              <a:rPr lang="nl-NL" sz="1050" dirty="0" err="1" smtClean="0">
                <a:solidFill>
                  <a:srgbClr val="000000"/>
                </a:solidFill>
                <a:latin typeface="Lucida Console"/>
              </a:rPr>
              <a:t>.Show</a:t>
            </a:r>
            <a:r>
              <a:rPr lang="nl-NL" sz="1050" dirty="0" smtClean="0">
                <a:solidFill>
                  <a:srgbClr val="000000"/>
                </a:solidFill>
                <a:latin typeface="Lucida Console"/>
              </a:rPr>
              <a:t>(</a:t>
            </a:r>
            <a:r>
              <a:rPr lang="nl-NL" sz="1050" dirty="0" err="1" smtClean="0">
                <a:solidFill>
                  <a:srgbClr val="000000"/>
                </a:solidFill>
                <a:latin typeface="Lucida Console"/>
              </a:rPr>
              <a:t>e.Error.ToString</a:t>
            </a:r>
            <a:r>
              <a:rPr lang="nl-NL" sz="1050" dirty="0" smtClean="0">
                <a:solidFill>
                  <a:srgbClr val="000000"/>
                </a:solidFill>
                <a:latin typeface="Lucida Console"/>
              </a:rPr>
              <a:t>(), </a:t>
            </a:r>
            <a:r>
              <a:rPr lang="nl-NL" sz="1050" dirty="0" smtClean="0">
                <a:solidFill>
                  <a:srgbClr val="A31515"/>
                </a:solidFill>
                <a:latin typeface="Lucida Console"/>
              </a:rPr>
              <a:t>"Save </a:t>
            </a:r>
            <a:r>
              <a:rPr lang="nl-NL" sz="1050" dirty="0" err="1" smtClean="0">
                <a:solidFill>
                  <a:srgbClr val="A31515"/>
                </a:solidFill>
                <a:latin typeface="Lucida Console"/>
              </a:rPr>
              <a:t>Error</a:t>
            </a:r>
            <a:r>
              <a:rPr lang="nl-NL" sz="1050" dirty="0" smtClean="0">
                <a:solidFill>
                  <a:srgbClr val="A31515"/>
                </a:solidFill>
                <a:latin typeface="Lucida Console"/>
              </a:rPr>
              <a:t>"</a:t>
            </a:r>
            <a:r>
              <a:rPr lang="nl-NL" sz="1050" dirty="0" smtClean="0">
                <a:solidFill>
                  <a:srgbClr val="000000"/>
                </a:solidFill>
                <a:latin typeface="Lucida Console"/>
              </a:rPr>
              <a:t>, </a:t>
            </a:r>
            <a:r>
              <a:rPr lang="nl-NL" sz="1050" dirty="0" err="1" smtClean="0">
                <a:solidFill>
                  <a:srgbClr val="2B91AF"/>
                </a:solidFill>
                <a:latin typeface="Lucida Console"/>
              </a:rPr>
              <a:t>MessageBoxButton</a:t>
            </a:r>
            <a:r>
              <a:rPr lang="nl-NL" sz="1050" dirty="0" err="1" smtClean="0">
                <a:solidFill>
                  <a:srgbClr val="000000"/>
                </a:solidFill>
                <a:latin typeface="Lucida Console"/>
              </a:rPr>
              <a:t>.OK</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err="1" smtClean="0">
                <a:solidFill>
                  <a:srgbClr val="000000"/>
                </a:solidFill>
                <a:latin typeface="Lucida Console"/>
              </a:rPr>
              <a:t>e.MarkErrorAsHandled</a:t>
            </a:r>
            <a:r>
              <a:rPr lang="nl-NL" sz="1050" dirty="0" smtClean="0">
                <a:solidFill>
                  <a:srgbClr val="000000"/>
                </a:solidFill>
                <a:latin typeface="Lucida Console"/>
              </a:rPr>
              <a:t>();</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private</a:t>
            </a:r>
            <a:r>
              <a:rPr lang="nl-NL" sz="1050" dirty="0" smtClean="0">
                <a:solidFill>
                  <a:srgbClr val="000000"/>
                </a:solidFill>
                <a:latin typeface="Lucida Console"/>
              </a:rPr>
              <a:t> </a:t>
            </a:r>
            <a:r>
              <a:rPr lang="nl-NL" sz="1050" dirty="0" err="1" smtClean="0">
                <a:solidFill>
                  <a:srgbClr val="0000FF"/>
                </a:solidFill>
                <a:latin typeface="Lucida Console"/>
              </a:rPr>
              <a:t>void</a:t>
            </a:r>
            <a:r>
              <a:rPr lang="nl-NL" sz="1050" dirty="0" smtClean="0">
                <a:solidFill>
                  <a:srgbClr val="000000"/>
                </a:solidFill>
                <a:latin typeface="Lucida Console"/>
              </a:rPr>
              <a:t> </a:t>
            </a:r>
            <a:r>
              <a:rPr lang="nl-NL" sz="1050" dirty="0" err="1" smtClean="0">
                <a:solidFill>
                  <a:srgbClr val="000000"/>
                </a:solidFill>
                <a:latin typeface="Lucida Console"/>
              </a:rPr>
              <a:t>buttonSave</a:t>
            </a:r>
            <a:r>
              <a:rPr lang="nl-NL" sz="1050" dirty="0" smtClean="0">
                <a:solidFill>
                  <a:srgbClr val="000000"/>
                </a:solidFill>
                <a:latin typeface="Lucida Console"/>
              </a:rPr>
              <a:t>_Click(</a:t>
            </a:r>
            <a:r>
              <a:rPr lang="nl-NL" sz="1050" dirty="0" smtClean="0">
                <a:solidFill>
                  <a:srgbClr val="0000FF"/>
                </a:solidFill>
                <a:latin typeface="Lucida Console"/>
              </a:rPr>
              <a:t>object</a:t>
            </a:r>
            <a:r>
              <a:rPr lang="nl-NL" sz="1050" dirty="0" smtClean="0">
                <a:solidFill>
                  <a:srgbClr val="000000"/>
                </a:solidFill>
                <a:latin typeface="Lucida Console"/>
              </a:rPr>
              <a:t> </a:t>
            </a:r>
            <a:r>
              <a:rPr lang="nl-NL" sz="1050" dirty="0" err="1" smtClean="0">
                <a:solidFill>
                  <a:srgbClr val="000000"/>
                </a:solidFill>
                <a:latin typeface="Lucida Console"/>
              </a:rPr>
              <a:t>sender</a:t>
            </a:r>
            <a:r>
              <a:rPr lang="nl-NL" sz="1050" dirty="0" smtClean="0">
                <a:solidFill>
                  <a:srgbClr val="000000"/>
                </a:solidFill>
                <a:latin typeface="Lucida Console"/>
              </a:rPr>
              <a:t>, </a:t>
            </a:r>
            <a:r>
              <a:rPr lang="nl-NL" sz="1050" dirty="0" err="1" smtClean="0">
                <a:solidFill>
                  <a:srgbClr val="2B91AF"/>
                </a:solidFill>
                <a:latin typeface="Lucida Console"/>
              </a:rPr>
              <a:t>RoutedEventArgs</a:t>
            </a:r>
            <a:r>
              <a:rPr lang="nl-NL" sz="1050" dirty="0" smtClean="0">
                <a:solidFill>
                  <a:srgbClr val="000000"/>
                </a:solidFill>
                <a:latin typeface="Lucida Console"/>
              </a:rPr>
              <a:t> e) {</a:t>
            </a:r>
          </a:p>
          <a:p>
            <a:r>
              <a:rPr lang="nl-NL" sz="1050" dirty="0" smtClean="0">
                <a:solidFill>
                  <a:srgbClr val="000000"/>
                </a:solidFill>
                <a:latin typeface="Lucida Console"/>
              </a:rPr>
              <a:t>        </a:t>
            </a:r>
            <a:r>
              <a:rPr lang="nl-NL" sz="1050" dirty="0" err="1" smtClean="0">
                <a:solidFill>
                  <a:srgbClr val="000000"/>
                </a:solidFill>
                <a:latin typeface="Lucida Console"/>
              </a:rPr>
              <a:t>productDomainDataSource.SubmitChanges</a:t>
            </a:r>
            <a:r>
              <a:rPr lang="nl-NL" sz="1050" dirty="0" smtClean="0">
                <a:solidFill>
                  <a:srgbClr val="000000"/>
                </a:solidFill>
                <a:latin typeface="Lucida Console"/>
              </a:rPr>
              <a:t>();</a:t>
            </a:r>
          </a:p>
          <a:p>
            <a:r>
              <a:rPr lang="nl-NL" sz="1050" dirty="0" smtClean="0">
                <a:solidFill>
                  <a:srgbClr val="000000"/>
                </a:solidFill>
                <a:latin typeface="Lucida Console"/>
              </a:rPr>
              <a:t>    }</a:t>
            </a:r>
          </a:p>
          <a:p>
            <a:endParaRPr lang="en-US" sz="1050"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Security</a:t>
            </a:r>
            <a:endParaRPr lang="en-US" dirty="0"/>
          </a:p>
        </p:txBody>
      </p:sp>
      <p:sp>
        <p:nvSpPr>
          <p:cNvPr id="5" name="Content Placeholder 4"/>
          <p:cNvSpPr>
            <a:spLocks noGrp="1"/>
          </p:cNvSpPr>
          <p:nvPr>
            <p:ph idx="1"/>
          </p:nvPr>
        </p:nvSpPr>
        <p:spPr>
          <a:xfrm>
            <a:off x="457200" y="1391856"/>
            <a:ext cx="8229600" cy="3394472"/>
          </a:xfrm>
        </p:spPr>
        <p:txBody>
          <a:bodyPr>
            <a:normAutofit/>
          </a:bodyPr>
          <a:lstStyle/>
          <a:p>
            <a:r>
              <a:rPr lang="en-AU" sz="1600" dirty="0" smtClean="0"/>
              <a:t>For </a:t>
            </a:r>
            <a:r>
              <a:rPr lang="en-AU" sz="1600" b="1" dirty="0" smtClean="0">
                <a:solidFill>
                  <a:schemeClr val="tx2"/>
                </a:solidFill>
              </a:rPr>
              <a:t>Authentication</a:t>
            </a:r>
            <a:r>
              <a:rPr lang="en-AU" sz="1600" dirty="0" smtClean="0"/>
              <a:t> and </a:t>
            </a:r>
            <a:r>
              <a:rPr lang="en-AU" sz="1600" b="1" dirty="0" smtClean="0">
                <a:solidFill>
                  <a:schemeClr val="tx2"/>
                </a:solidFill>
              </a:rPr>
              <a:t>Authorisation</a:t>
            </a:r>
            <a:r>
              <a:rPr lang="en-AU" sz="1600" dirty="0" smtClean="0"/>
              <a:t> use </a:t>
            </a:r>
            <a:r>
              <a:rPr lang="en-AU" sz="1600" b="1" dirty="0" smtClean="0"/>
              <a:t>ASP.NET Membership provider</a:t>
            </a:r>
          </a:p>
          <a:p>
            <a:r>
              <a:rPr lang="en-AU" sz="1600" dirty="0" smtClean="0"/>
              <a:t>WCF RIA Services provides  some useful features:</a:t>
            </a:r>
          </a:p>
          <a:p>
            <a:pPr lvl="1"/>
            <a:r>
              <a:rPr lang="en-AU" sz="1600" b="1" dirty="0" err="1" smtClean="0">
                <a:solidFill>
                  <a:schemeClr val="tx2"/>
                </a:solidFill>
              </a:rPr>
              <a:t>ServiceContext</a:t>
            </a:r>
            <a:r>
              <a:rPr lang="en-AU" sz="1600" dirty="0" smtClean="0">
                <a:solidFill>
                  <a:schemeClr val="tx2"/>
                </a:solidFill>
              </a:rPr>
              <a:t> </a:t>
            </a:r>
            <a:r>
              <a:rPr lang="en-AU" sz="1600" dirty="0" smtClean="0"/>
              <a:t>contains Authentication information</a:t>
            </a:r>
          </a:p>
          <a:p>
            <a:pPr lvl="1"/>
            <a:r>
              <a:rPr lang="en-AU" sz="1600" dirty="0" smtClean="0"/>
              <a:t>Use </a:t>
            </a:r>
            <a:r>
              <a:rPr lang="en-AU" sz="1600" b="1" dirty="0" err="1" smtClean="0">
                <a:solidFill>
                  <a:schemeClr val="tx2"/>
                </a:solidFill>
              </a:rPr>
              <a:t>RequiresAuthentication</a:t>
            </a:r>
            <a:r>
              <a:rPr lang="en-AU" sz="1600" dirty="0" smtClean="0"/>
              <a:t> attribute to secure services</a:t>
            </a:r>
          </a:p>
          <a:p>
            <a:pPr lvl="1"/>
            <a:r>
              <a:rPr lang="en-AU" sz="1600" dirty="0" smtClean="0"/>
              <a:t>Use </a:t>
            </a:r>
            <a:r>
              <a:rPr lang="en-AU" sz="1600" b="1" dirty="0" err="1" smtClean="0">
                <a:solidFill>
                  <a:schemeClr val="tx2"/>
                </a:solidFill>
              </a:rPr>
              <a:t>RequiresRoles</a:t>
            </a:r>
            <a:r>
              <a:rPr lang="en-AU" sz="1600" dirty="0" smtClean="0"/>
              <a:t> attribute for Authorization</a:t>
            </a:r>
          </a:p>
          <a:p>
            <a:pPr marL="342900" lvl="1" indent="-342900">
              <a:buFont typeface="Arial" pitchFamily="34" charset="0"/>
              <a:buChar char="•"/>
            </a:pPr>
            <a:r>
              <a:rPr lang="en-AU" sz="1600" dirty="0" smtClean="0"/>
              <a:t>Use build in </a:t>
            </a:r>
            <a:r>
              <a:rPr lang="en-AU" sz="1600" b="1" dirty="0" err="1" smtClean="0">
                <a:solidFill>
                  <a:schemeClr val="tx2"/>
                </a:solidFill>
              </a:rPr>
              <a:t>AuthenticationService</a:t>
            </a:r>
            <a:r>
              <a:rPr lang="en-AU" sz="1600" dirty="0" smtClean="0"/>
              <a:t> for Login() and Logout() from the Client</a:t>
            </a:r>
          </a:p>
          <a:p>
            <a:endParaRPr lang="en-US" sz="1800" dirty="0"/>
          </a:p>
        </p:txBody>
      </p:sp>
      <p:sp>
        <p:nvSpPr>
          <p:cNvPr id="6" name="TextBox 5"/>
          <p:cNvSpPr txBox="1"/>
          <p:nvPr/>
        </p:nvSpPr>
        <p:spPr>
          <a:xfrm>
            <a:off x="357158" y="3214692"/>
            <a:ext cx="8605241" cy="1754326"/>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square" rtlCol="0">
            <a:spAutoFit/>
          </a:bodyPr>
          <a:lstStyle/>
          <a:p>
            <a:r>
              <a:rPr lang="nl-NL" sz="1200" dirty="0" smtClean="0">
                <a:solidFill>
                  <a:srgbClr val="000000"/>
                </a:solidFill>
                <a:latin typeface="Lucida Console"/>
              </a:rPr>
              <a:t>[</a:t>
            </a:r>
            <a:r>
              <a:rPr lang="nl-NL" sz="1200" dirty="0" err="1" smtClean="0">
                <a:solidFill>
                  <a:srgbClr val="2B91AF"/>
                </a:solidFill>
                <a:latin typeface="Lucida Console"/>
              </a:rPr>
              <a:t>RequiresAuthentication</a:t>
            </a:r>
            <a:r>
              <a:rPr lang="nl-NL" sz="1200" dirty="0" smtClean="0">
                <a:solidFill>
                  <a:srgbClr val="000000"/>
                </a:solidFill>
                <a:latin typeface="Lucida Console"/>
              </a:rPr>
              <a:t>]</a:t>
            </a:r>
          </a:p>
          <a:p>
            <a:r>
              <a:rPr lang="nl-NL" sz="1200" dirty="0" smtClean="0">
                <a:solidFill>
                  <a:srgbClr val="000000"/>
                </a:solidFill>
                <a:latin typeface="Lucida Console"/>
              </a:rPr>
              <a:t>[</a:t>
            </a:r>
            <a:r>
              <a:rPr lang="nl-NL" sz="1200" dirty="0" err="1" smtClean="0">
                <a:solidFill>
                  <a:srgbClr val="2B91AF"/>
                </a:solidFill>
                <a:latin typeface="Lucida Console"/>
              </a:rPr>
              <a:t>EnableClientAccess</a:t>
            </a:r>
            <a:r>
              <a:rPr lang="nl-NL" sz="1200" dirty="0" smtClean="0">
                <a:solidFill>
                  <a:srgbClr val="000000"/>
                </a:solidFill>
                <a:latin typeface="Lucida Console"/>
              </a:rPr>
              <a:t>()]</a:t>
            </a:r>
          </a:p>
          <a:p>
            <a:r>
              <a:rPr lang="nl-NL" sz="1200" dirty="0" smtClean="0">
                <a:solidFill>
                  <a:srgbClr val="0000FF"/>
                </a:solidFill>
                <a:latin typeface="Lucida Console"/>
              </a:rPr>
              <a:t>public</a:t>
            </a:r>
            <a:r>
              <a:rPr lang="nl-NL" sz="1200" dirty="0" smtClean="0">
                <a:solidFill>
                  <a:srgbClr val="000000"/>
                </a:solidFill>
                <a:latin typeface="Lucida Console"/>
              </a:rPr>
              <a:t> </a:t>
            </a:r>
            <a:r>
              <a:rPr lang="nl-NL" sz="1200" dirty="0" err="1" smtClean="0">
                <a:solidFill>
                  <a:srgbClr val="0000FF"/>
                </a:solidFill>
                <a:latin typeface="Lucida Console"/>
              </a:rPr>
              <a:t>class</a:t>
            </a:r>
            <a:r>
              <a:rPr lang="nl-NL" sz="1200" dirty="0" smtClean="0">
                <a:solidFill>
                  <a:srgbClr val="000000"/>
                </a:solidFill>
                <a:latin typeface="Lucida Console"/>
              </a:rPr>
              <a:t> </a:t>
            </a:r>
            <a:r>
              <a:rPr lang="nl-NL" sz="1200" dirty="0" err="1" smtClean="0">
                <a:solidFill>
                  <a:srgbClr val="2B91AF"/>
                </a:solidFill>
                <a:latin typeface="Lucida Console"/>
              </a:rPr>
              <a:t>NorthwindDomainService</a:t>
            </a:r>
            <a:r>
              <a:rPr lang="nl-NL" sz="1200" dirty="0" smtClean="0">
                <a:solidFill>
                  <a:srgbClr val="000000"/>
                </a:solidFill>
                <a:latin typeface="Lucida Console"/>
              </a:rPr>
              <a:t> : </a:t>
            </a:r>
            <a:r>
              <a:rPr lang="nl-NL" sz="1200" dirty="0" err="1" smtClean="0">
                <a:solidFill>
                  <a:srgbClr val="2B91AF"/>
                </a:solidFill>
                <a:latin typeface="Lucida Console"/>
              </a:rPr>
              <a:t>LinqToEntitiesDomainService</a:t>
            </a:r>
            <a:r>
              <a:rPr lang="nl-NL" sz="1200" dirty="0" smtClean="0">
                <a:solidFill>
                  <a:srgbClr val="000000"/>
                </a:solidFill>
                <a:latin typeface="Lucida Console"/>
              </a:rPr>
              <a:t>&lt;</a:t>
            </a:r>
            <a:r>
              <a:rPr lang="nl-NL" sz="1200" dirty="0" err="1" smtClean="0">
                <a:solidFill>
                  <a:srgbClr val="2B91AF"/>
                </a:solidFill>
                <a:latin typeface="Lucida Console"/>
              </a:rPr>
              <a:t>NorthwindEntities</a:t>
            </a:r>
            <a:r>
              <a:rPr lang="nl-NL" sz="1200" dirty="0" smtClean="0">
                <a:solidFill>
                  <a:srgbClr val="000000"/>
                </a:solidFill>
                <a:latin typeface="Lucida Console"/>
              </a:rPr>
              <a:t>&gt; {</a:t>
            </a:r>
          </a:p>
          <a:p>
            <a:r>
              <a:rPr lang="nl-NL" sz="1200" dirty="0" smtClean="0">
                <a:solidFill>
                  <a:srgbClr val="000000"/>
                </a:solidFill>
                <a:latin typeface="Lucida Console"/>
              </a:rPr>
              <a:t>    ...</a:t>
            </a:r>
          </a:p>
          <a:p>
            <a:r>
              <a:rPr lang="nl-NL" sz="1200" dirty="0" smtClean="0">
                <a:solidFill>
                  <a:srgbClr val="000000"/>
                </a:solidFill>
                <a:latin typeface="Lucida Console"/>
              </a:rPr>
              <a:t>    [</a:t>
            </a:r>
            <a:r>
              <a:rPr lang="nl-NL" sz="1200" dirty="0" err="1" smtClean="0">
                <a:solidFill>
                  <a:srgbClr val="2B91AF"/>
                </a:solidFill>
                <a:latin typeface="Lucida Console"/>
              </a:rPr>
              <a:t>RequiresRole</a:t>
            </a:r>
            <a:r>
              <a:rPr lang="nl-NL" sz="1200" dirty="0" smtClean="0">
                <a:solidFill>
                  <a:srgbClr val="000000"/>
                </a:solidFill>
                <a:latin typeface="Lucida Console"/>
              </a:rPr>
              <a:t>(</a:t>
            </a:r>
            <a:r>
              <a:rPr lang="nl-NL" sz="1200" dirty="0" smtClean="0">
                <a:solidFill>
                  <a:srgbClr val="A31515"/>
                </a:solidFill>
                <a:latin typeface="Lucida Console"/>
              </a:rPr>
              <a:t>@"Administrators"</a:t>
            </a:r>
            <a:r>
              <a:rPr lang="nl-NL" sz="1200" dirty="0" smtClean="0">
                <a:solidFill>
                  <a:srgbClr val="000000"/>
                </a:solidFill>
                <a:latin typeface="Lucida Console"/>
              </a:rPr>
              <a:t>)]</a:t>
            </a:r>
          </a:p>
          <a:p>
            <a:r>
              <a:rPr lang="nl-NL" sz="1200" dirty="0" smtClean="0">
                <a:solidFill>
                  <a:srgbClr val="000000"/>
                </a:solidFill>
                <a:latin typeface="Lucida Console"/>
              </a:rPr>
              <a:t>    </a:t>
            </a:r>
            <a:r>
              <a:rPr lang="nl-NL" sz="1200" dirty="0" smtClean="0">
                <a:solidFill>
                  <a:srgbClr val="0000FF"/>
                </a:solidFill>
                <a:latin typeface="Lucida Console"/>
              </a:rPr>
              <a:t>public</a:t>
            </a:r>
            <a:r>
              <a:rPr lang="nl-NL" sz="1200" dirty="0" smtClean="0">
                <a:solidFill>
                  <a:srgbClr val="000000"/>
                </a:solidFill>
                <a:latin typeface="Lucida Console"/>
              </a:rPr>
              <a:t> </a:t>
            </a:r>
            <a:r>
              <a:rPr lang="nl-NL" sz="1200" dirty="0" err="1" smtClean="0">
                <a:solidFill>
                  <a:srgbClr val="0000FF"/>
                </a:solidFill>
                <a:latin typeface="Lucida Console"/>
              </a:rPr>
              <a:t>void</a:t>
            </a:r>
            <a:r>
              <a:rPr lang="nl-NL" sz="1200" dirty="0" smtClean="0">
                <a:solidFill>
                  <a:srgbClr val="000000"/>
                </a:solidFill>
                <a:latin typeface="Lucida Console"/>
              </a:rPr>
              <a:t> </a:t>
            </a:r>
            <a:r>
              <a:rPr lang="nl-NL" sz="1200" dirty="0" err="1" smtClean="0">
                <a:solidFill>
                  <a:srgbClr val="000000"/>
                </a:solidFill>
                <a:latin typeface="Lucida Console"/>
              </a:rPr>
              <a:t>UpdateProduct</a:t>
            </a:r>
            <a:r>
              <a:rPr lang="nl-NL" sz="1200" dirty="0" smtClean="0">
                <a:solidFill>
                  <a:srgbClr val="000000"/>
                </a:solidFill>
                <a:latin typeface="Lucida Console"/>
              </a:rPr>
              <a:t>(</a:t>
            </a:r>
            <a:r>
              <a:rPr lang="nl-NL" sz="1200" dirty="0" smtClean="0">
                <a:solidFill>
                  <a:srgbClr val="2B91AF"/>
                </a:solidFill>
                <a:latin typeface="Lucida Console"/>
              </a:rPr>
              <a:t>Product</a:t>
            </a:r>
            <a:r>
              <a:rPr lang="nl-NL" sz="1200" dirty="0" smtClean="0">
                <a:solidFill>
                  <a:srgbClr val="000000"/>
                </a:solidFill>
                <a:latin typeface="Lucida Console"/>
              </a:rPr>
              <a:t> </a:t>
            </a:r>
            <a:r>
              <a:rPr lang="nl-NL" sz="1200" dirty="0" err="1" smtClean="0">
                <a:solidFill>
                  <a:srgbClr val="000000"/>
                </a:solidFill>
                <a:latin typeface="Lucida Console"/>
              </a:rPr>
              <a:t>currentProduct</a:t>
            </a:r>
            <a:r>
              <a:rPr lang="nl-NL" sz="1200" dirty="0" smtClean="0">
                <a:solidFill>
                  <a:srgbClr val="000000"/>
                </a:solidFill>
                <a:latin typeface="Lucida Console"/>
              </a:rPr>
              <a:t>) {</a:t>
            </a:r>
          </a:p>
          <a:p>
            <a:r>
              <a:rPr lang="nl-NL" sz="1200" dirty="0" smtClean="0">
                <a:solidFill>
                  <a:srgbClr val="000000"/>
                </a:solidFill>
                <a:latin typeface="Lucida Console"/>
              </a:rPr>
              <a:t>        </a:t>
            </a:r>
            <a:r>
              <a:rPr lang="nl-NL" sz="1200" dirty="0" smtClean="0">
                <a:solidFill>
                  <a:srgbClr val="0000FF"/>
                </a:solidFill>
                <a:latin typeface="Lucida Console"/>
              </a:rPr>
              <a:t>this</a:t>
            </a:r>
            <a:r>
              <a:rPr lang="nl-NL" sz="1200" dirty="0" smtClean="0">
                <a:solidFill>
                  <a:srgbClr val="000000"/>
                </a:solidFill>
                <a:latin typeface="Lucida Console"/>
              </a:rPr>
              <a:t>.ObjectContext.Products.AttachAsModified(currentProduct, </a:t>
            </a:r>
          </a:p>
          <a:p>
            <a:r>
              <a:rPr lang="nl-NL" sz="1200" dirty="0" smtClean="0">
                <a:solidFill>
                  <a:srgbClr val="000000"/>
                </a:solidFill>
                <a:latin typeface="Lucida Console"/>
              </a:rPr>
              <a:t>                                           </a:t>
            </a:r>
            <a:r>
              <a:rPr lang="nl-NL" sz="1200" dirty="0" smtClean="0">
                <a:solidFill>
                  <a:srgbClr val="0000FF"/>
                </a:solidFill>
                <a:latin typeface="Lucida Console"/>
              </a:rPr>
              <a:t>this</a:t>
            </a:r>
            <a:r>
              <a:rPr lang="nl-NL" sz="1200" dirty="0" smtClean="0">
                <a:solidFill>
                  <a:srgbClr val="000000"/>
                </a:solidFill>
                <a:latin typeface="Lucida Console"/>
              </a:rPr>
              <a:t>.ChangeSet.GetOriginal(currentProduct));</a:t>
            </a:r>
          </a:p>
          <a:p>
            <a:r>
              <a:rPr lang="nl-NL" sz="1200" dirty="0" smtClean="0">
                <a:solidFill>
                  <a:srgbClr val="000000"/>
                </a:solidFill>
                <a:latin typeface="Lucida Console"/>
              </a:rPr>
              <a:t>    }</a:t>
            </a:r>
            <a:endParaRPr lang="nl-NL" sz="120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Custom Business Logic</a:t>
            </a:r>
            <a:endParaRPr lang="en-US" dirty="0"/>
          </a:p>
        </p:txBody>
      </p:sp>
      <p:sp>
        <p:nvSpPr>
          <p:cNvPr id="5" name="Content Placeholder 4"/>
          <p:cNvSpPr>
            <a:spLocks noGrp="1"/>
          </p:cNvSpPr>
          <p:nvPr>
            <p:ph idx="1"/>
          </p:nvPr>
        </p:nvSpPr>
        <p:spPr/>
        <p:txBody>
          <a:bodyPr>
            <a:normAutofit/>
          </a:bodyPr>
          <a:lstStyle/>
          <a:p>
            <a:endParaRPr lang="en-US" sz="1800" dirty="0"/>
          </a:p>
        </p:txBody>
      </p:sp>
      <p:sp>
        <p:nvSpPr>
          <p:cNvPr id="6" name="TextBox 5"/>
          <p:cNvSpPr txBox="1"/>
          <p:nvPr/>
        </p:nvSpPr>
        <p:spPr>
          <a:xfrm>
            <a:off x="285720" y="1395421"/>
            <a:ext cx="8605241" cy="2462213"/>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square" rtlCol="0">
            <a:spAutoFit/>
          </a:bodyPr>
          <a:lstStyle/>
          <a:p>
            <a:r>
              <a:rPr lang="nl-NL" sz="1400" dirty="0" smtClean="0">
                <a:solidFill>
                  <a:srgbClr val="000000"/>
                </a:solidFill>
                <a:latin typeface="Lucida Console"/>
              </a:rPr>
              <a:t>[</a:t>
            </a:r>
            <a:r>
              <a:rPr lang="nl-NL" sz="1400" dirty="0" smtClean="0">
                <a:solidFill>
                  <a:srgbClr val="2B91AF"/>
                </a:solidFill>
                <a:latin typeface="Lucida Console"/>
              </a:rPr>
              <a:t>RequiresRole</a:t>
            </a:r>
            <a:r>
              <a:rPr lang="nl-NL" sz="1400" dirty="0" smtClean="0">
                <a:solidFill>
                  <a:srgbClr val="000000"/>
                </a:solidFill>
                <a:latin typeface="Lucida Console"/>
              </a:rPr>
              <a:t>(</a:t>
            </a:r>
            <a:r>
              <a:rPr lang="nl-NL" sz="1400" dirty="0" smtClean="0">
                <a:solidFill>
                  <a:srgbClr val="A31515"/>
                </a:solidFill>
                <a:latin typeface="Lucida Console"/>
              </a:rPr>
              <a:t>@"Administrators"</a:t>
            </a:r>
            <a:r>
              <a:rPr lang="nl-NL" sz="1400" dirty="0" smtClean="0">
                <a:solidFill>
                  <a:srgbClr val="000000"/>
                </a:solidFill>
                <a:latin typeface="Lucida Console"/>
              </a:rPr>
              <a:t>)]</a:t>
            </a:r>
          </a:p>
          <a:p>
            <a:r>
              <a:rPr lang="nl-NL" sz="1400" dirty="0" smtClean="0">
                <a:solidFill>
                  <a:srgbClr val="0000FF"/>
                </a:solidFill>
                <a:latin typeface="Lucida Console"/>
              </a:rPr>
              <a:t>public</a:t>
            </a:r>
            <a:r>
              <a:rPr lang="nl-NL" sz="1400" dirty="0" smtClean="0">
                <a:solidFill>
                  <a:srgbClr val="000000"/>
                </a:solidFill>
                <a:latin typeface="Lucida Console"/>
              </a:rPr>
              <a:t> </a:t>
            </a:r>
            <a:r>
              <a:rPr lang="nl-NL" sz="1400" dirty="0" smtClean="0">
                <a:solidFill>
                  <a:srgbClr val="0000FF"/>
                </a:solidFill>
                <a:latin typeface="Lucida Console"/>
              </a:rPr>
              <a:t>void</a:t>
            </a:r>
            <a:r>
              <a:rPr lang="nl-NL" sz="1400" dirty="0" smtClean="0">
                <a:solidFill>
                  <a:srgbClr val="000000"/>
                </a:solidFill>
                <a:latin typeface="Lucida Console"/>
              </a:rPr>
              <a:t> UpdateProduct(</a:t>
            </a:r>
            <a:r>
              <a:rPr lang="nl-NL" sz="1400" dirty="0" smtClean="0">
                <a:solidFill>
                  <a:srgbClr val="2B91AF"/>
                </a:solidFill>
                <a:latin typeface="Lucida Console"/>
              </a:rPr>
              <a:t>Product</a:t>
            </a:r>
            <a:r>
              <a:rPr lang="nl-NL" sz="1400" dirty="0" smtClean="0">
                <a:solidFill>
                  <a:srgbClr val="000000"/>
                </a:solidFill>
                <a:latin typeface="Lucida Console"/>
              </a:rPr>
              <a:t> currentProduct) {</a:t>
            </a:r>
          </a:p>
          <a:p>
            <a:r>
              <a:rPr lang="nl-NL" sz="1400" dirty="0" smtClean="0">
                <a:solidFill>
                  <a:srgbClr val="000000"/>
                </a:solidFill>
                <a:latin typeface="Lucida Console"/>
              </a:rPr>
              <a:t> </a:t>
            </a:r>
          </a:p>
          <a:p>
            <a:r>
              <a:rPr lang="nl-NL" sz="1400" dirty="0" smtClean="0">
                <a:solidFill>
                  <a:srgbClr val="000000"/>
                </a:solidFill>
                <a:latin typeface="Lucida Console"/>
              </a:rPr>
              <a:t>    </a:t>
            </a:r>
            <a:r>
              <a:rPr lang="nl-NL" sz="1400" dirty="0" smtClean="0">
                <a:solidFill>
                  <a:srgbClr val="008000"/>
                </a:solidFill>
                <a:latin typeface="Lucida Console"/>
              </a:rPr>
              <a:t>// Some 'dummy' custom business logic</a:t>
            </a:r>
            <a:endParaRPr lang="nl-NL" sz="1400" dirty="0" smtClean="0">
              <a:solidFill>
                <a:srgbClr val="000000"/>
              </a:solidFill>
              <a:latin typeface="Lucida Console"/>
            </a:endParaRPr>
          </a:p>
          <a:p>
            <a:r>
              <a:rPr lang="nl-NL" sz="1400" dirty="0" smtClean="0">
                <a:solidFill>
                  <a:srgbClr val="000000"/>
                </a:solidFill>
                <a:latin typeface="Lucida Console"/>
              </a:rPr>
              <a:t>    </a:t>
            </a:r>
            <a:r>
              <a:rPr lang="nl-NL" sz="1400" dirty="0" smtClean="0">
                <a:solidFill>
                  <a:srgbClr val="0000FF"/>
                </a:solidFill>
                <a:latin typeface="Lucida Console"/>
              </a:rPr>
              <a:t>if</a:t>
            </a:r>
            <a:r>
              <a:rPr lang="nl-NL" sz="1400" dirty="0" smtClean="0">
                <a:solidFill>
                  <a:srgbClr val="000000"/>
                </a:solidFill>
                <a:latin typeface="Lucida Console"/>
              </a:rPr>
              <a:t> (!</a:t>
            </a:r>
            <a:r>
              <a:rPr lang="nl-NL" sz="1400" dirty="0" smtClean="0">
                <a:solidFill>
                  <a:srgbClr val="0000FF"/>
                </a:solidFill>
                <a:latin typeface="Lucida Console"/>
              </a:rPr>
              <a:t>this</a:t>
            </a:r>
            <a:r>
              <a:rPr lang="nl-NL" sz="1400" dirty="0" smtClean="0">
                <a:solidFill>
                  <a:srgbClr val="000000"/>
                </a:solidFill>
                <a:latin typeface="Lucida Console"/>
              </a:rPr>
              <a:t>.ServiceContext.User.IsInRole(</a:t>
            </a:r>
            <a:r>
              <a:rPr lang="nl-NL" sz="1400" dirty="0" smtClean="0">
                <a:solidFill>
                  <a:srgbClr val="A31515"/>
                </a:solidFill>
                <a:latin typeface="Lucida Console"/>
              </a:rPr>
              <a:t>"dummy"</a:t>
            </a:r>
            <a:r>
              <a:rPr lang="nl-NL" sz="1400" dirty="0" smtClean="0">
                <a:solidFill>
                  <a:srgbClr val="000000"/>
                </a:solidFill>
                <a:latin typeface="Lucida Console"/>
              </a:rPr>
              <a:t>)) {</a:t>
            </a:r>
          </a:p>
          <a:p>
            <a:r>
              <a:rPr lang="nl-NL" sz="1400" dirty="0" smtClean="0">
                <a:solidFill>
                  <a:srgbClr val="000000"/>
                </a:solidFill>
                <a:latin typeface="Lucida Console"/>
              </a:rPr>
              <a:t>        currentProduct.ReorderLevel += 1;</a:t>
            </a:r>
          </a:p>
          <a:p>
            <a:r>
              <a:rPr lang="nl-NL" sz="1400" dirty="0" smtClean="0">
                <a:solidFill>
                  <a:srgbClr val="000000"/>
                </a:solidFill>
                <a:latin typeface="Lucida Console"/>
              </a:rPr>
              <a:t>    }</a:t>
            </a:r>
          </a:p>
          <a:p>
            <a:r>
              <a:rPr lang="nl-NL" sz="1400" dirty="0" smtClean="0">
                <a:solidFill>
                  <a:srgbClr val="000000"/>
                </a:solidFill>
                <a:latin typeface="Lucida Console"/>
              </a:rPr>
              <a:t> </a:t>
            </a:r>
          </a:p>
          <a:p>
            <a:r>
              <a:rPr lang="nl-NL" sz="1400" dirty="0" smtClean="0">
                <a:solidFill>
                  <a:srgbClr val="000000"/>
                </a:solidFill>
                <a:latin typeface="Lucida Console"/>
              </a:rPr>
              <a:t>    </a:t>
            </a:r>
            <a:r>
              <a:rPr lang="nl-NL" sz="1400" dirty="0" smtClean="0">
                <a:solidFill>
                  <a:srgbClr val="0000FF"/>
                </a:solidFill>
                <a:latin typeface="Lucida Console"/>
              </a:rPr>
              <a:t>this</a:t>
            </a:r>
            <a:r>
              <a:rPr lang="nl-NL" sz="1400" dirty="0" smtClean="0">
                <a:solidFill>
                  <a:srgbClr val="000000"/>
                </a:solidFill>
                <a:latin typeface="Lucida Console"/>
              </a:rPr>
              <a:t>.ObjectContext.Products.AttachAsModified(currentProduct, </a:t>
            </a:r>
          </a:p>
          <a:p>
            <a:r>
              <a:rPr lang="nl-NL" sz="1400" dirty="0" smtClean="0">
                <a:solidFill>
                  <a:srgbClr val="000000"/>
                </a:solidFill>
                <a:latin typeface="Lucida Console"/>
              </a:rPr>
              <a:t>                                </a:t>
            </a:r>
            <a:r>
              <a:rPr lang="nl-NL" sz="1400" dirty="0" smtClean="0">
                <a:solidFill>
                  <a:srgbClr val="0000FF"/>
                </a:solidFill>
                <a:latin typeface="Lucida Console"/>
              </a:rPr>
              <a:t>this</a:t>
            </a:r>
            <a:r>
              <a:rPr lang="nl-NL" sz="1400" dirty="0" smtClean="0">
                <a:solidFill>
                  <a:srgbClr val="000000"/>
                </a:solidFill>
                <a:latin typeface="Lucida Console"/>
              </a:rPr>
              <a:t>.ChangeSet.GetOriginal(currentProduct));</a:t>
            </a:r>
          </a:p>
          <a:p>
            <a:r>
              <a:rPr lang="nl-NL" sz="1400" dirty="0" smtClean="0">
                <a:solidFill>
                  <a:srgbClr val="000000"/>
                </a:solidFill>
                <a:latin typeface="Lucida Console"/>
              </a:rPr>
              <a: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Master - Detail</a:t>
            </a:r>
            <a:endParaRPr lang="en-US" dirty="0"/>
          </a:p>
        </p:txBody>
      </p:sp>
      <p:sp>
        <p:nvSpPr>
          <p:cNvPr id="9" name="Content Placeholder 8"/>
          <p:cNvSpPr>
            <a:spLocks noGrp="1"/>
          </p:cNvSpPr>
          <p:nvPr>
            <p:ph idx="1"/>
          </p:nvPr>
        </p:nvSpPr>
        <p:spPr/>
        <p:txBody>
          <a:bodyPr>
            <a:normAutofit fontScale="77500" lnSpcReduction="20000"/>
          </a:bodyPr>
          <a:lstStyle/>
          <a:p>
            <a:r>
              <a:rPr lang="en-US" smtClean="0"/>
              <a:t>Product</a:t>
            </a:r>
          </a:p>
          <a:p>
            <a:pPr lvl="1"/>
            <a:r>
              <a:rPr lang="en-US" smtClean="0"/>
              <a:t>Details</a:t>
            </a:r>
          </a:p>
          <a:p>
            <a:pPr lvl="1"/>
            <a:endParaRPr lang="en-US" smtClean="0"/>
          </a:p>
          <a:p>
            <a:r>
              <a:rPr lang="en-US" smtClean="0"/>
              <a:t>CategoryID</a:t>
            </a:r>
          </a:p>
          <a:p>
            <a:pPr lvl="1"/>
            <a:r>
              <a:rPr lang="en-US" smtClean="0"/>
              <a:t>ComboBox</a:t>
            </a:r>
          </a:p>
          <a:p>
            <a:r>
              <a:rPr lang="en-US" smtClean="0"/>
              <a:t>ProductID</a:t>
            </a:r>
          </a:p>
          <a:p>
            <a:pPr lvl="1"/>
            <a:r>
              <a:rPr lang="en-US" smtClean="0"/>
              <a:t>TextBlock</a:t>
            </a:r>
          </a:p>
          <a:p>
            <a:r>
              <a:rPr lang="en-US" smtClean="0"/>
              <a:t>SupplierID</a:t>
            </a:r>
          </a:p>
          <a:p>
            <a:pPr lvl="1"/>
            <a:r>
              <a:rPr lang="en-US" smtClean="0"/>
              <a:t>ComboBox</a:t>
            </a:r>
            <a:endParaRPr lang="en-US" dirty="0"/>
          </a:p>
        </p:txBody>
      </p:sp>
      <p:pic>
        <p:nvPicPr>
          <p:cNvPr id="12291" name="Picture 3"/>
          <p:cNvPicPr>
            <a:picLocks noChangeAspect="1" noChangeArrowheads="1"/>
          </p:cNvPicPr>
          <p:nvPr/>
        </p:nvPicPr>
        <p:blipFill>
          <a:blip r:embed="rId2" cstate="print"/>
          <a:srcRect/>
          <a:stretch>
            <a:fillRect/>
          </a:stretch>
        </p:blipFill>
        <p:spPr bwMode="auto">
          <a:xfrm>
            <a:off x="6215074" y="1500180"/>
            <a:ext cx="2011061" cy="3438520"/>
          </a:xfrm>
          <a:prstGeom prst="rect">
            <a:avLst/>
          </a:prstGeom>
          <a:noFill/>
          <a:ln w="9525">
            <a:noFill/>
            <a:miter lim="800000"/>
            <a:headEnd/>
            <a:tailEnd/>
          </a:ln>
        </p:spPr>
      </p:pic>
      <p:pic>
        <p:nvPicPr>
          <p:cNvPr id="12292" name="Picture 4"/>
          <p:cNvPicPr>
            <a:picLocks noChangeAspect="1" noChangeArrowheads="1"/>
          </p:cNvPicPr>
          <p:nvPr/>
        </p:nvPicPr>
        <p:blipFill>
          <a:blip r:embed="rId3" cstate="print"/>
          <a:srcRect/>
          <a:stretch>
            <a:fillRect/>
          </a:stretch>
        </p:blipFill>
        <p:spPr bwMode="auto">
          <a:xfrm>
            <a:off x="3143240" y="1500180"/>
            <a:ext cx="2643238" cy="344804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nl-NL"/>
          </a:p>
        </p:txBody>
      </p:sp>
      <p:sp>
        <p:nvSpPr>
          <p:cNvPr id="7" name="Content Placeholder 6"/>
          <p:cNvSpPr>
            <a:spLocks noGrp="1"/>
          </p:cNvSpPr>
          <p:nvPr>
            <p:ph idx="1"/>
          </p:nvPr>
        </p:nvSpPr>
        <p:spPr/>
        <p:txBody>
          <a:bodyPr/>
          <a:lstStyle/>
          <a:p>
            <a:endParaRPr lang="nl-NL"/>
          </a:p>
        </p:txBody>
      </p:sp>
      <p:pic>
        <p:nvPicPr>
          <p:cNvPr id="14338" name="Picture 2"/>
          <p:cNvPicPr>
            <a:picLocks noChangeAspect="1" noChangeArrowheads="1"/>
          </p:cNvPicPr>
          <p:nvPr/>
        </p:nvPicPr>
        <p:blipFill>
          <a:blip r:embed="rId2" cstate="print"/>
          <a:srcRect/>
          <a:stretch>
            <a:fillRect/>
          </a:stretch>
        </p:blipFill>
        <p:spPr bwMode="auto">
          <a:xfrm>
            <a:off x="1285852" y="214296"/>
            <a:ext cx="6652375" cy="4819025"/>
          </a:xfrm>
          <a:prstGeom prst="rect">
            <a:avLst/>
          </a:prstGeom>
          <a:noFill/>
          <a:ln w="9525">
            <a:noFill/>
            <a:miter lim="800000"/>
            <a:headEnd/>
            <a:tailEnd/>
          </a:ln>
        </p:spPr>
      </p:pic>
      <p:cxnSp>
        <p:nvCxnSpPr>
          <p:cNvPr id="5" name="Curved Connector 4"/>
          <p:cNvCxnSpPr/>
          <p:nvPr/>
        </p:nvCxnSpPr>
        <p:spPr>
          <a:xfrm>
            <a:off x="2357422" y="1357304"/>
            <a:ext cx="1714512" cy="1428760"/>
          </a:xfrm>
          <a:prstGeom prst="curved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ForeignKeys</a:t>
            </a:r>
            <a:r>
              <a:rPr lang="en-US" dirty="0" smtClean="0"/>
              <a:t> Relationships</a:t>
            </a:r>
            <a:endParaRPr lang="en-US" dirty="0"/>
          </a:p>
        </p:txBody>
      </p:sp>
      <p:sp>
        <p:nvSpPr>
          <p:cNvPr id="3" name="Content Placeholder 2"/>
          <p:cNvSpPr>
            <a:spLocks noGrp="1"/>
          </p:cNvSpPr>
          <p:nvPr>
            <p:ph idx="1"/>
          </p:nvPr>
        </p:nvSpPr>
        <p:spPr/>
        <p:txBody>
          <a:bodyPr>
            <a:normAutofit/>
          </a:bodyPr>
          <a:lstStyle/>
          <a:p>
            <a:r>
              <a:rPr lang="en-US" sz="2800" dirty="0" smtClean="0"/>
              <a:t>Category -&gt; None</a:t>
            </a:r>
          </a:p>
          <a:p>
            <a:r>
              <a:rPr lang="en-US" sz="2800" dirty="0" smtClean="0"/>
              <a:t>Drag &amp; Drop on the </a:t>
            </a:r>
            <a:r>
              <a:rPr lang="en-US" sz="2800" dirty="0" err="1" smtClean="0"/>
              <a:t>CategoryID</a:t>
            </a:r>
            <a:r>
              <a:rPr lang="en-US" sz="2800" dirty="0" smtClean="0"/>
              <a:t> </a:t>
            </a:r>
            <a:r>
              <a:rPr lang="en-US" sz="2800" dirty="0" err="1" smtClean="0"/>
              <a:t>ComboBox</a:t>
            </a:r>
            <a:endParaRPr lang="en-US" sz="2800" dirty="0"/>
          </a:p>
        </p:txBody>
      </p:sp>
      <p:pic>
        <p:nvPicPr>
          <p:cNvPr id="15362" name="Picture 2"/>
          <p:cNvPicPr>
            <a:picLocks noChangeAspect="1" noChangeArrowheads="1"/>
          </p:cNvPicPr>
          <p:nvPr/>
        </p:nvPicPr>
        <p:blipFill>
          <a:blip r:embed="rId2" cstate="print"/>
          <a:srcRect/>
          <a:stretch>
            <a:fillRect/>
          </a:stretch>
        </p:blipFill>
        <p:spPr bwMode="auto">
          <a:xfrm>
            <a:off x="785786" y="2714626"/>
            <a:ext cx="4705343" cy="2058097"/>
          </a:xfrm>
          <a:prstGeom prst="rect">
            <a:avLst/>
          </a:prstGeom>
          <a:noFill/>
          <a:ln w="9525">
            <a:noFill/>
            <a:miter lim="800000"/>
            <a:headEnd/>
            <a:tailEnd/>
          </a:ln>
        </p:spPr>
      </p:pic>
      <p:cxnSp>
        <p:nvCxnSpPr>
          <p:cNvPr id="5" name="Curved Connector 4"/>
          <p:cNvCxnSpPr/>
          <p:nvPr/>
        </p:nvCxnSpPr>
        <p:spPr>
          <a:xfrm>
            <a:off x="2214546" y="4143386"/>
            <a:ext cx="2500330" cy="357190"/>
          </a:xfrm>
          <a:prstGeom prst="curved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ForeignKeys</a:t>
            </a:r>
            <a:r>
              <a:rPr lang="en-US" dirty="0" smtClean="0"/>
              <a:t> Relationships</a:t>
            </a:r>
            <a:endParaRPr lang="en-US" dirty="0"/>
          </a:p>
        </p:txBody>
      </p:sp>
      <p:sp>
        <p:nvSpPr>
          <p:cNvPr id="3" name="Content Placeholder 2"/>
          <p:cNvSpPr>
            <a:spLocks noGrp="1"/>
          </p:cNvSpPr>
          <p:nvPr>
            <p:ph idx="1"/>
          </p:nvPr>
        </p:nvSpPr>
        <p:spPr/>
        <p:txBody>
          <a:bodyPr>
            <a:normAutofit/>
          </a:bodyPr>
          <a:lstStyle/>
          <a:p>
            <a:r>
              <a:rPr lang="en-US" sz="2800" dirty="0" smtClean="0"/>
              <a:t>Add </a:t>
            </a:r>
            <a:r>
              <a:rPr lang="en-US" sz="2800" dirty="0" err="1" smtClean="0"/>
              <a:t>DisplayMemberPath</a:t>
            </a:r>
            <a:endParaRPr lang="en-US" sz="2800" dirty="0" smtClean="0"/>
          </a:p>
          <a:p>
            <a:r>
              <a:rPr lang="en-US" sz="2800" dirty="0" err="1" smtClean="0"/>
              <a:t>DataBind</a:t>
            </a:r>
            <a:r>
              <a:rPr lang="en-US" sz="2800" dirty="0" smtClean="0"/>
              <a:t> </a:t>
            </a:r>
            <a:r>
              <a:rPr lang="en-US" sz="2800" dirty="0" err="1" smtClean="0"/>
              <a:t>SelectedValue</a:t>
            </a:r>
            <a:r>
              <a:rPr lang="en-US" sz="2800" dirty="0" smtClean="0"/>
              <a:t>, </a:t>
            </a:r>
            <a:r>
              <a:rPr lang="en-US" sz="2800" dirty="0" err="1" smtClean="0"/>
              <a:t>TwoWay</a:t>
            </a:r>
            <a:r>
              <a:rPr lang="en-US" sz="2800" dirty="0" smtClean="0"/>
              <a:t>!</a:t>
            </a:r>
          </a:p>
          <a:p>
            <a:r>
              <a:rPr lang="en-US" sz="2800" dirty="0" smtClean="0"/>
              <a:t>Add </a:t>
            </a:r>
            <a:r>
              <a:rPr lang="en-US" sz="2800" dirty="0" err="1" smtClean="0"/>
              <a:t>SelectedValuePath</a:t>
            </a:r>
            <a:endParaRPr lang="en-US" sz="2800" dirty="0"/>
          </a:p>
        </p:txBody>
      </p:sp>
      <p:sp>
        <p:nvSpPr>
          <p:cNvPr id="5" name="TextBox 4"/>
          <p:cNvSpPr txBox="1"/>
          <p:nvPr/>
        </p:nvSpPr>
        <p:spPr>
          <a:xfrm>
            <a:off x="571472" y="3025437"/>
            <a:ext cx="7133684" cy="1546577"/>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none" rtlCol="0">
            <a:spAutoFit/>
          </a:bodyPr>
          <a:lstStyle/>
          <a:p>
            <a:r>
              <a:rPr lang="nl-NL" sz="1050" dirty="0" smtClean="0">
                <a:solidFill>
                  <a:srgbClr val="0000FF"/>
                </a:solidFill>
                <a:latin typeface="Lucida Console"/>
              </a:rPr>
              <a:t>&lt;</a:t>
            </a:r>
            <a:r>
              <a:rPr lang="nl-NL" sz="1050" dirty="0" err="1" smtClean="0">
                <a:solidFill>
                  <a:srgbClr val="A31515"/>
                </a:solidFill>
                <a:latin typeface="Lucida Console"/>
              </a:rPr>
              <a:t>ComboBox</a:t>
            </a:r>
            <a:r>
              <a:rPr lang="nl-NL" sz="1050" dirty="0" smtClean="0">
                <a:solidFill>
                  <a:srgbClr val="FF0000"/>
                </a:solidFill>
                <a:latin typeface="Lucida Console"/>
              </a:rPr>
              <a:t> </a:t>
            </a:r>
            <a:r>
              <a:rPr lang="nl-NL" sz="1050" dirty="0" err="1" smtClean="0">
                <a:solidFill>
                  <a:srgbClr val="FF0000"/>
                </a:solidFill>
                <a:latin typeface="Lucida Console"/>
              </a:rPr>
              <a:t>Grid.Column</a:t>
            </a:r>
            <a:r>
              <a:rPr lang="nl-NL" sz="1050" dirty="0" smtClean="0">
                <a:solidFill>
                  <a:srgbClr val="0000FF"/>
                </a:solidFill>
                <a:latin typeface="Lucida Console"/>
              </a:rPr>
              <a:t>="1"</a:t>
            </a:r>
            <a:r>
              <a:rPr lang="nl-NL" sz="1050" dirty="0" smtClean="0">
                <a:solidFill>
                  <a:srgbClr val="FF0000"/>
                </a:solidFill>
                <a:latin typeface="Lucida Console"/>
              </a:rPr>
              <a:t> </a:t>
            </a:r>
            <a:r>
              <a:rPr lang="nl-NL" sz="1050" dirty="0" err="1" smtClean="0">
                <a:solidFill>
                  <a:srgbClr val="FF0000"/>
                </a:solidFill>
                <a:latin typeface="Lucida Console"/>
              </a:rPr>
              <a:t>Grid.Row</a:t>
            </a:r>
            <a:r>
              <a:rPr lang="nl-NL" sz="1050" dirty="0" smtClean="0">
                <a:solidFill>
                  <a:srgbClr val="0000FF"/>
                </a:solidFill>
                <a:latin typeface="Lucida Console"/>
              </a:rPr>
              <a:t>="0"</a:t>
            </a:r>
            <a:r>
              <a:rPr lang="nl-NL" sz="1050" dirty="0" smtClean="0">
                <a:solidFill>
                  <a:srgbClr val="FF0000"/>
                </a:solidFill>
                <a:latin typeface="Lucida Console"/>
              </a:rPr>
              <a:t> </a:t>
            </a:r>
            <a:r>
              <a:rPr lang="nl-NL" sz="1050" dirty="0" err="1" smtClean="0">
                <a:solidFill>
                  <a:srgbClr val="FF0000"/>
                </a:solidFill>
                <a:latin typeface="Lucida Console"/>
              </a:rPr>
              <a:t>Height</a:t>
            </a:r>
            <a:r>
              <a:rPr lang="nl-NL" sz="1050" dirty="0" smtClean="0">
                <a:solidFill>
                  <a:srgbClr val="0000FF"/>
                </a:solidFill>
                <a:latin typeface="Lucida Console"/>
              </a:rPr>
              <a:t>="23"</a:t>
            </a:r>
            <a:r>
              <a:rPr lang="nl-NL" sz="1050" dirty="0" smtClean="0">
                <a:solidFill>
                  <a:srgbClr val="FF0000"/>
                </a:solidFill>
                <a:latin typeface="Lucida Console"/>
              </a:rPr>
              <a:t> </a:t>
            </a:r>
            <a:r>
              <a:rPr lang="nl-NL" sz="1050" dirty="0" err="1" smtClean="0">
                <a:solidFill>
                  <a:srgbClr val="FF0000"/>
                </a:solidFill>
                <a:latin typeface="Lucida Console"/>
              </a:rPr>
              <a:t>HorizontalAlignment</a:t>
            </a:r>
            <a:r>
              <a:rPr lang="nl-NL" sz="1050" dirty="0" smtClean="0">
                <a:solidFill>
                  <a:srgbClr val="0000FF"/>
                </a:solidFill>
                <a:latin typeface="Lucida Console"/>
              </a:rPr>
              <a:t>="</a:t>
            </a:r>
            <a:r>
              <a:rPr lang="nl-NL" sz="1050" dirty="0" err="1" smtClean="0">
                <a:solidFill>
                  <a:srgbClr val="0000FF"/>
                </a:solidFill>
                <a:latin typeface="Lucida Console"/>
              </a:rPr>
              <a:t>Left</a:t>
            </a:r>
            <a:r>
              <a:rPr lang="nl-NL" sz="1050" dirty="0" smtClean="0">
                <a:solidFill>
                  <a:srgbClr val="0000FF"/>
                </a:solidFill>
                <a:latin typeface="Lucida Console"/>
              </a:rPr>
              <a: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FF0000"/>
                </a:solidFill>
                <a:latin typeface="Lucida Console"/>
              </a:rPr>
              <a:t>ItemsSource</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ElementName</a:t>
            </a:r>
            <a:r>
              <a:rPr lang="nl-NL" sz="1050" dirty="0" smtClean="0">
                <a:solidFill>
                  <a:srgbClr val="0000FF"/>
                </a:solidFill>
                <a:latin typeface="Lucida Console"/>
              </a:rPr>
              <a:t>=</a:t>
            </a:r>
            <a:r>
              <a:rPr lang="nl-NL" sz="1050" dirty="0" err="1" smtClean="0">
                <a:solidFill>
                  <a:srgbClr val="0000FF"/>
                </a:solidFill>
                <a:latin typeface="Lucida Console"/>
              </a:rPr>
              <a:t>categoryDomainDataSource</a:t>
            </a:r>
            <a:r>
              <a:rPr lang="nl-NL" sz="1050" dirty="0" smtClean="0">
                <a:solidFill>
                  <a:srgbClr val="0000FF"/>
                </a:solidFill>
                <a:latin typeface="Lucida Console"/>
              </a:rPr>
              <a:t>,</a:t>
            </a:r>
            <a:r>
              <a:rPr lang="nl-NL" sz="1050" dirty="0" smtClean="0">
                <a:solidFill>
                  <a:srgbClr val="FF0000"/>
                </a:solidFill>
                <a:latin typeface="Lucida Console"/>
              </a:rPr>
              <a:t> </a:t>
            </a:r>
            <a:r>
              <a:rPr lang="nl-NL" sz="1050" dirty="0" err="1" smtClean="0">
                <a:solidFill>
                  <a:srgbClr val="FF0000"/>
                </a:solidFill>
                <a:latin typeface="Lucida Console"/>
              </a:rPr>
              <a:t>Path</a:t>
            </a:r>
            <a:r>
              <a:rPr lang="nl-NL" sz="1050" dirty="0" smtClean="0">
                <a:solidFill>
                  <a:srgbClr val="0000FF"/>
                </a:solidFill>
                <a:latin typeface="Lucida Console"/>
              </a:rPr>
              <a:t>=Data}"</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FF0000"/>
                </a:solidFill>
                <a:latin typeface="Lucida Console"/>
              </a:rPr>
              <a:t>DisplayMemberPath</a:t>
            </a:r>
            <a:r>
              <a:rPr lang="nl-NL" sz="1050" dirty="0" smtClean="0">
                <a:solidFill>
                  <a:srgbClr val="0000FF"/>
                </a:solidFill>
                <a:latin typeface="Lucida Console"/>
              </a:rPr>
              <a:t>="</a:t>
            </a:r>
            <a:r>
              <a:rPr lang="nl-NL" sz="1050" dirty="0" err="1" smtClean="0">
                <a:solidFill>
                  <a:srgbClr val="0000FF"/>
                </a:solidFill>
                <a:latin typeface="Lucida Console"/>
              </a:rPr>
              <a:t>CategoryName</a:t>
            </a:r>
            <a:r>
              <a:rPr lang="nl-NL" sz="1050" dirty="0" smtClean="0">
                <a:solidFill>
                  <a:srgbClr val="0000FF"/>
                </a:solidFill>
                <a:latin typeface="Lucida Console"/>
              </a:rPr>
              <a:t>"</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err="1" smtClean="0">
                <a:solidFill>
                  <a:srgbClr val="FF0000"/>
                </a:solidFill>
                <a:latin typeface="Lucida Console"/>
              </a:rPr>
              <a:t>SelectedValue</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Path</a:t>
            </a:r>
            <a:r>
              <a:rPr lang="nl-NL" sz="1050" dirty="0" smtClean="0">
                <a:solidFill>
                  <a:srgbClr val="0000FF"/>
                </a:solidFill>
                <a:latin typeface="Lucida Console"/>
              </a:rPr>
              <a:t>=</a:t>
            </a:r>
            <a:r>
              <a:rPr lang="nl-NL" sz="1050" dirty="0" err="1" smtClean="0">
                <a:solidFill>
                  <a:srgbClr val="0000FF"/>
                </a:solidFill>
                <a:latin typeface="Lucida Console"/>
              </a:rPr>
              <a:t>CategoryID</a:t>
            </a:r>
            <a:r>
              <a:rPr lang="nl-NL" sz="1050" dirty="0" smtClean="0">
                <a:solidFill>
                  <a:srgbClr val="0000FF"/>
                </a:solidFill>
                <a:latin typeface="Lucida Console"/>
              </a:rPr>
              <a:t>,</a:t>
            </a:r>
            <a:r>
              <a:rPr lang="nl-NL" sz="1050" dirty="0" smtClean="0">
                <a:solidFill>
                  <a:srgbClr val="FF0000"/>
                </a:solidFill>
                <a:latin typeface="Lucida Console"/>
              </a:rPr>
              <a:t> Mode</a:t>
            </a:r>
            <a:r>
              <a:rPr lang="nl-NL" sz="1050" dirty="0" smtClean="0">
                <a:solidFill>
                  <a:srgbClr val="0000FF"/>
                </a:solidFill>
                <a:latin typeface="Lucida Console"/>
              </a:rPr>
              <a:t>=</a:t>
            </a:r>
            <a:r>
              <a:rPr lang="nl-NL" sz="1050" dirty="0" err="1" smtClean="0">
                <a:solidFill>
                  <a:srgbClr val="0000FF"/>
                </a:solidFill>
                <a:latin typeface="Lucida Console"/>
              </a:rPr>
              <a:t>TwoWay</a:t>
            </a:r>
            <a:r>
              <a:rPr lang="nl-NL" sz="1050" dirty="0" smtClean="0">
                <a:solidFill>
                  <a:srgbClr val="0000FF"/>
                </a:solidFill>
                <a:latin typeface="Lucida Console"/>
              </a:rPr>
              <a:t>}"</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err="1" smtClean="0">
                <a:solidFill>
                  <a:srgbClr val="FF0000"/>
                </a:solidFill>
                <a:latin typeface="Lucida Console"/>
              </a:rPr>
              <a:t>SelectedValuePath</a:t>
            </a:r>
            <a:r>
              <a:rPr lang="nl-NL" sz="1050" dirty="0" smtClean="0">
                <a:solidFill>
                  <a:srgbClr val="0000FF"/>
                </a:solidFill>
                <a:latin typeface="Lucida Console"/>
              </a:rPr>
              <a:t>="</a:t>
            </a:r>
            <a:r>
              <a:rPr lang="nl-NL" sz="1050" dirty="0" err="1" smtClean="0">
                <a:solidFill>
                  <a:srgbClr val="0000FF"/>
                </a:solidFill>
                <a:latin typeface="Lucida Console"/>
              </a:rPr>
              <a:t>CategoryID</a:t>
            </a:r>
            <a:r>
              <a:rPr lang="nl-NL" sz="1050" dirty="0" smtClean="0">
                <a:solidFill>
                  <a:srgbClr val="0000FF"/>
                </a:solidFill>
                <a:latin typeface="Lucida Console"/>
              </a:rPr>
              <a:t>"</a:t>
            </a:r>
            <a:endParaRPr lang="nl-NL" sz="1050" dirty="0" smtClean="0">
              <a:solidFill>
                <a:srgbClr val="000000"/>
              </a:solidFill>
              <a:latin typeface="Lucida Console"/>
            </a:endParaRP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FF0000"/>
                </a:solidFill>
                <a:latin typeface="Lucida Console"/>
              </a:rPr>
              <a:t>Margin</a:t>
            </a:r>
            <a:r>
              <a:rPr lang="nl-NL" sz="1050" dirty="0" smtClean="0">
                <a:solidFill>
                  <a:srgbClr val="0000FF"/>
                </a:solidFill>
                <a:latin typeface="Lucida Console"/>
              </a:rPr>
              <a:t>="3"</a:t>
            </a:r>
            <a:r>
              <a:rPr lang="nl-NL" sz="1050" dirty="0" smtClean="0">
                <a:solidFill>
                  <a:srgbClr val="FF0000"/>
                </a:solidFill>
                <a:latin typeface="Lucida Console"/>
              </a:rPr>
              <a:t> Name</a:t>
            </a:r>
            <a:r>
              <a:rPr lang="nl-NL" sz="1050" dirty="0" smtClean="0">
                <a:solidFill>
                  <a:srgbClr val="0000FF"/>
                </a:solidFill>
                <a:latin typeface="Lucida Console"/>
              </a:rPr>
              <a:t>="</a:t>
            </a:r>
            <a:r>
              <a:rPr lang="nl-NL" sz="1050" dirty="0" err="1" smtClean="0">
                <a:solidFill>
                  <a:srgbClr val="0000FF"/>
                </a:solidFill>
                <a:latin typeface="Lucida Console"/>
              </a:rPr>
              <a:t>categoryIDComboBox</a:t>
            </a:r>
            <a:r>
              <a:rPr lang="nl-NL" sz="1050" dirty="0" smtClean="0">
                <a:solidFill>
                  <a:srgbClr val="0000FF"/>
                </a:solidFill>
                <a:latin typeface="Lucida Console"/>
              </a:rPr>
              <a:t>"</a:t>
            </a:r>
            <a:r>
              <a:rPr lang="nl-NL" sz="1050" dirty="0" smtClean="0">
                <a:solidFill>
                  <a:srgbClr val="FF0000"/>
                </a:solidFill>
                <a:latin typeface="Lucida Console"/>
              </a:rPr>
              <a:t> </a:t>
            </a:r>
            <a:r>
              <a:rPr lang="nl-NL" sz="1050" dirty="0" err="1" smtClean="0">
                <a:solidFill>
                  <a:srgbClr val="FF0000"/>
                </a:solidFill>
                <a:latin typeface="Lucida Console"/>
              </a:rPr>
              <a:t>VerticalAlignment</a:t>
            </a:r>
            <a:r>
              <a:rPr lang="nl-NL" sz="1050" dirty="0" smtClean="0">
                <a:solidFill>
                  <a:srgbClr val="0000FF"/>
                </a:solidFill>
                <a:latin typeface="Lucida Console"/>
              </a:rPr>
              <a:t>="Center"</a:t>
            </a:r>
            <a:r>
              <a:rPr lang="nl-NL" sz="1050" dirty="0" smtClean="0">
                <a:solidFill>
                  <a:srgbClr val="FF0000"/>
                </a:solidFill>
                <a:latin typeface="Lucida Console"/>
              </a:rPr>
              <a:t> </a:t>
            </a:r>
            <a:r>
              <a:rPr lang="nl-NL" sz="1050" dirty="0" err="1" smtClean="0">
                <a:solidFill>
                  <a:srgbClr val="FF0000"/>
                </a:solidFill>
                <a:latin typeface="Lucida Console"/>
              </a:rPr>
              <a:t>Width</a:t>
            </a:r>
            <a:r>
              <a:rPr lang="nl-NL" sz="1050" dirty="0" smtClean="0">
                <a:solidFill>
                  <a:srgbClr val="0000FF"/>
                </a:solidFill>
                <a:latin typeface="Lucida Console"/>
              </a:rPr>
              <a:t>="120"&gt;</a:t>
            </a:r>
            <a:endParaRPr lang="nl-NL" sz="1050" dirty="0" smtClean="0">
              <a:solidFill>
                <a:srgbClr val="000000"/>
              </a:solidFill>
              <a:latin typeface="Lucida Console"/>
            </a:endParaRPr>
          </a:p>
          <a:p>
            <a:r>
              <a:rPr lang="nl-NL" sz="1050" dirty="0" smtClean="0">
                <a:solidFill>
                  <a:srgbClr val="0000FF"/>
                </a:solidFill>
                <a:latin typeface="Lucida Console"/>
              </a:rPr>
              <a:t>&lt;/</a:t>
            </a:r>
            <a:r>
              <a:rPr lang="nl-NL" sz="1050" dirty="0" err="1" smtClean="0">
                <a:solidFill>
                  <a:srgbClr val="A31515"/>
                </a:solidFill>
                <a:latin typeface="Lucida Console"/>
              </a:rPr>
              <a:t>ComboBox</a:t>
            </a:r>
            <a:r>
              <a:rPr lang="nl-NL" sz="1050" dirty="0" smtClean="0">
                <a:solidFill>
                  <a:srgbClr val="0000FF"/>
                </a:solidFill>
                <a:latin typeface="Lucida Console"/>
              </a:rPr>
              <a:t>&gt;</a:t>
            </a:r>
            <a:endParaRPr lang="nl-NL" sz="105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Fons Sonnemans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Freelance Trainer, Coach &amp; Consultant</a:t>
            </a:r>
          </a:p>
          <a:p>
            <a:r>
              <a:rPr lang="en-US" dirty="0" err="1" smtClean="0"/>
              <a:t>Inhouse</a:t>
            </a:r>
            <a:r>
              <a:rPr lang="en-US" dirty="0" smtClean="0"/>
              <a:t> </a:t>
            </a:r>
            <a:r>
              <a:rPr lang="en-US" dirty="0" err="1" smtClean="0"/>
              <a:t>Trainingen</a:t>
            </a:r>
            <a:endParaRPr lang="en-US" dirty="0" smtClean="0"/>
          </a:p>
          <a:p>
            <a:pPr lvl="1"/>
            <a:r>
              <a:rPr lang="en-US" dirty="0" smtClean="0"/>
              <a:t>C#</a:t>
            </a:r>
          </a:p>
          <a:p>
            <a:pPr lvl="1"/>
            <a:r>
              <a:rPr lang="en-US" dirty="0" smtClean="0"/>
              <a:t>ASP.NET &amp; AJAX</a:t>
            </a:r>
          </a:p>
          <a:p>
            <a:pPr lvl="1"/>
            <a:r>
              <a:rPr lang="en-US" dirty="0" smtClean="0"/>
              <a:t>SQL Server</a:t>
            </a:r>
          </a:p>
          <a:p>
            <a:pPr lvl="1"/>
            <a:r>
              <a:rPr lang="en-US" dirty="0" smtClean="0"/>
              <a:t>Silverlight 4 &amp; Blend</a:t>
            </a:r>
          </a:p>
          <a:p>
            <a:pPr lvl="1"/>
            <a:r>
              <a:rPr lang="en-US" dirty="0" smtClean="0">
                <a:hlinkClick r:id="rId2"/>
              </a:rPr>
              <a:t>http://www.reflectionit.nl/Training</a:t>
            </a:r>
            <a:endParaRPr lang="en-US" dirty="0" smtClean="0"/>
          </a:p>
          <a:p>
            <a:r>
              <a:rPr lang="en-US" sz="2800" dirty="0" smtClean="0">
                <a:hlinkClick r:id="rId3"/>
              </a:rPr>
              <a:t>fons.sonnemans@reflectionit.nl</a:t>
            </a:r>
            <a:r>
              <a:rPr lang="en-US" sz="2800" dirty="0" smtClean="0"/>
              <a:t>   </a:t>
            </a:r>
            <a:endParaRPr lang="en-US" sz="28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MVVM Design Pattern</a:t>
            </a:r>
            <a:endParaRPr lang="en-US" dirty="0"/>
          </a:p>
        </p:txBody>
      </p:sp>
      <p:sp>
        <p:nvSpPr>
          <p:cNvPr id="5" name="Text Placeholder 4"/>
          <p:cNvSpPr>
            <a:spLocks noGrp="1"/>
          </p:cNvSpPr>
          <p:nvPr>
            <p:ph type="body" idx="1"/>
          </p:nvPr>
        </p:nvSpPr>
        <p:spPr/>
        <p:txBody>
          <a:bodyPr/>
          <a:lstStyle/>
          <a:p>
            <a:r>
              <a:rPr lang="en-US" dirty="0" smtClean="0"/>
              <a:t>A pattern for separating application behavior out of the user interface</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Model View </a:t>
            </a:r>
            <a:r>
              <a:rPr lang="en-GB" dirty="0" err="1" smtClean="0"/>
              <a:t>ViewModel</a:t>
            </a:r>
            <a:endParaRPr lang="en-US" dirty="0" smtClean="0"/>
          </a:p>
        </p:txBody>
      </p:sp>
      <p:sp>
        <p:nvSpPr>
          <p:cNvPr id="23555" name="Text Placeholder 2"/>
          <p:cNvSpPr>
            <a:spLocks noGrp="1"/>
          </p:cNvSpPr>
          <p:nvPr>
            <p:ph idx="1"/>
          </p:nvPr>
        </p:nvSpPr>
        <p:spPr/>
        <p:txBody>
          <a:bodyPr>
            <a:normAutofit fontScale="62500" lnSpcReduction="20000"/>
          </a:bodyPr>
          <a:lstStyle/>
          <a:p>
            <a:r>
              <a:rPr lang="en-US" dirty="0" smtClean="0"/>
              <a:t>Motivations:</a:t>
            </a:r>
          </a:p>
          <a:p>
            <a:pPr lvl="1"/>
            <a:r>
              <a:rPr lang="en-US" dirty="0" smtClean="0"/>
              <a:t>Reduces complexity with Model to UI integration</a:t>
            </a:r>
          </a:p>
          <a:p>
            <a:pPr lvl="1"/>
            <a:r>
              <a:rPr lang="en-US" dirty="0" smtClean="0"/>
              <a:t>Separation of concerns</a:t>
            </a:r>
          </a:p>
          <a:p>
            <a:pPr lvl="1"/>
            <a:r>
              <a:rPr lang="en-US" dirty="0" smtClean="0"/>
              <a:t>Clear Designer-Developer  separation</a:t>
            </a:r>
          </a:p>
          <a:p>
            <a:pPr lvl="1"/>
            <a:r>
              <a:rPr lang="en-US" dirty="0" smtClean="0"/>
              <a:t>Makes code more Unit testable</a:t>
            </a:r>
          </a:p>
          <a:p>
            <a:endParaRPr lang="en-US" dirty="0" smtClean="0"/>
          </a:p>
          <a:p>
            <a:r>
              <a:rPr lang="en-US" dirty="0" smtClean="0"/>
              <a:t>Approach:</a:t>
            </a:r>
          </a:p>
          <a:p>
            <a:pPr lvl="1"/>
            <a:r>
              <a:rPr lang="en-US" dirty="0" smtClean="0"/>
              <a:t>Split the  UI architecture into Model, View and View-Model</a:t>
            </a:r>
          </a:p>
          <a:p>
            <a:pPr lvl="1"/>
            <a:r>
              <a:rPr lang="en-US" dirty="0" smtClean="0"/>
              <a:t>Model: Represents the data</a:t>
            </a:r>
          </a:p>
          <a:p>
            <a:pPr lvl="1"/>
            <a:r>
              <a:rPr lang="en-US" dirty="0" smtClean="0"/>
              <a:t>View : UI defined declaratively in XAML</a:t>
            </a:r>
          </a:p>
          <a:p>
            <a:pPr lvl="1"/>
            <a:r>
              <a:rPr lang="en-US" dirty="0" smtClean="0"/>
              <a:t>View Model: Specialization of the Model that View uses for data binding</a:t>
            </a:r>
          </a:p>
          <a:p>
            <a:endParaRPr lang="en-US" dirty="0" smtClean="0"/>
          </a:p>
          <a:p>
            <a:pPr lvl="1"/>
            <a:endParaRPr lang="en-US" dirty="0" smtClean="0"/>
          </a:p>
          <a:p>
            <a:pPr lvl="1"/>
            <a:endParaRPr lang="en-US" dirty="0" smtClean="0"/>
          </a:p>
          <a:p>
            <a:endParaRPr lang="en-US" dirty="0" smtClean="0"/>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Model View </a:t>
            </a:r>
            <a:r>
              <a:rPr lang="en-GB" dirty="0" err="1" smtClean="0"/>
              <a:t>ViewModel</a:t>
            </a:r>
            <a:endParaRPr lang="en-US" dirty="0"/>
          </a:p>
        </p:txBody>
      </p:sp>
      <p:sp>
        <p:nvSpPr>
          <p:cNvPr id="10" name="Rectangle 9"/>
          <p:cNvSpPr/>
          <p:nvPr/>
        </p:nvSpPr>
        <p:spPr>
          <a:xfrm>
            <a:off x="500096" y="1285866"/>
            <a:ext cx="5638800" cy="685800"/>
          </a:xfrm>
          <a:prstGeom prst="rect">
            <a:avLst/>
          </a:prstGeom>
          <a:solidFill>
            <a:srgbClr val="C0504D"/>
          </a:solidFill>
          <a:ln w="25400" cap="flat" cmpd="sng" algn="ctr">
            <a:solidFill>
              <a:srgbClr val="C0504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smtClean="0">
                <a:ln>
                  <a:noFill/>
                </a:ln>
                <a:solidFill>
                  <a:sysClr val="window" lastClr="FFFFFF"/>
                </a:solidFill>
                <a:effectLst/>
                <a:uLnTx/>
                <a:uFillTx/>
                <a:latin typeface="Calibri"/>
                <a:ea typeface="+mn-ea"/>
                <a:cs typeface="+mn-cs"/>
              </a:rPr>
              <a:t>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b="1" i="0" u="none" strike="noStrike" kern="0" cap="none" spc="0" normalizeH="0" baseline="0" noProof="0" dirty="0" smtClean="0">
                <a:ln>
                  <a:noFill/>
                </a:ln>
                <a:solidFill>
                  <a:sysClr val="window" lastClr="FFFFFF"/>
                </a:solidFill>
                <a:effectLst/>
                <a:uLnTx/>
                <a:uFillTx/>
                <a:latin typeface="Calibri"/>
                <a:ea typeface="+mn-ea"/>
                <a:cs typeface="+mn-cs"/>
              </a:rPr>
              <a:t>(XAML User</a:t>
            </a:r>
            <a:r>
              <a:rPr lang="en-GB" b="1" kern="0" dirty="0" smtClean="0">
                <a:solidFill>
                  <a:sysClr val="window" lastClr="FFFFFF"/>
                </a:solidFill>
                <a:latin typeface="Calibri"/>
              </a:rPr>
              <a:t>Controls + </a:t>
            </a:r>
            <a:r>
              <a:rPr lang="en-GB" b="1" kern="0" dirty="0" err="1" smtClean="0">
                <a:solidFill>
                  <a:sysClr val="window" lastClr="FFFFFF"/>
                </a:solidFill>
                <a:latin typeface="Calibri"/>
              </a:rPr>
              <a:t>CodeBehind</a:t>
            </a:r>
            <a:r>
              <a:rPr lang="en-GB" b="1" kern="0" dirty="0" smtClean="0">
                <a:solidFill>
                  <a:sysClr val="window" lastClr="FFFFFF"/>
                </a:solidFill>
                <a:latin typeface="Calibri"/>
              </a:rPr>
              <a:t>)</a:t>
            </a:r>
            <a:endParaRPr kumimoji="0" lang="en-US" sz="24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1" name="Rectangle 10"/>
          <p:cNvSpPr/>
          <p:nvPr/>
        </p:nvSpPr>
        <p:spPr>
          <a:xfrm>
            <a:off x="1462122" y="2978935"/>
            <a:ext cx="4676774" cy="685800"/>
          </a:xfrm>
          <a:prstGeom prst="rect">
            <a:avLst/>
          </a:prstGeom>
          <a:solidFill>
            <a:srgbClr val="9BBB5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err="1" smtClean="0">
                <a:ln>
                  <a:noFill/>
                </a:ln>
                <a:solidFill>
                  <a:sysClr val="window" lastClr="FFFFFF"/>
                </a:solidFill>
                <a:effectLst/>
                <a:uLnTx/>
                <a:uFillTx/>
                <a:latin typeface="Calibri"/>
                <a:ea typeface="+mn-ea"/>
                <a:cs typeface="+mn-cs"/>
              </a:rPr>
              <a:t>ViewModel</a:t>
            </a:r>
            <a:endParaRPr kumimoji="0" lang="en-GB" sz="2400" b="1" i="0" u="none" strike="noStrike" kern="0" cap="none" spc="0" normalizeH="0" baseline="0" noProof="0" dirty="0" smtClean="0">
              <a:ln>
                <a:noFill/>
              </a:ln>
              <a:solidFill>
                <a:sysClr val="window" lastClr="FFFFFF"/>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1600" b="1" kern="0" dirty="0" smtClean="0">
                <a:solidFill>
                  <a:sysClr val="window" lastClr="FFFFFF"/>
                </a:solidFill>
                <a:latin typeface="Calibri"/>
              </a:rPr>
              <a:t>(State + Operations)</a:t>
            </a:r>
            <a:endParaRPr kumimoji="0" lang="en-US" sz="16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2" name="Up-Down Arrow 11"/>
          <p:cNvSpPr/>
          <p:nvPr/>
        </p:nvSpPr>
        <p:spPr>
          <a:xfrm>
            <a:off x="1462121" y="2028815"/>
            <a:ext cx="228600" cy="885826"/>
          </a:xfrm>
          <a:prstGeom prst="upDownArrow">
            <a:avLst/>
          </a:prstGeom>
          <a:gradFill rotWithShape="1">
            <a:gsLst>
              <a:gs pos="0">
                <a:srgbClr val="DDDDDD">
                  <a:tint val="50000"/>
                  <a:satMod val="300000"/>
                </a:srgbClr>
              </a:gs>
              <a:gs pos="35000">
                <a:srgbClr val="DDDDDD">
                  <a:tint val="37000"/>
                  <a:satMod val="300000"/>
                </a:srgbClr>
              </a:gs>
              <a:gs pos="100000">
                <a:srgbClr val="DDDDDD">
                  <a:tint val="15000"/>
                  <a:satMod val="350000"/>
                </a:srgbClr>
              </a:gs>
            </a:gsLst>
            <a:lin ang="16200000" scaled="1"/>
          </a:gradFill>
          <a:ln w="12700" cap="flat" cmpd="sng" algn="ctr">
            <a:solidFill>
              <a:schemeClr val="tx1">
                <a:lumMod val="75000"/>
              </a:scheme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 name="TextBox 12"/>
          <p:cNvSpPr txBox="1"/>
          <p:nvPr/>
        </p:nvSpPr>
        <p:spPr>
          <a:xfrm>
            <a:off x="1690722" y="2278847"/>
            <a:ext cx="13596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ysClr val="window" lastClr="FFFFFF"/>
                </a:solidFill>
                <a:effectLst/>
                <a:uLnTx/>
                <a:uFillTx/>
              </a:rPr>
              <a:t>DataBinding</a:t>
            </a:r>
            <a:endParaRPr kumimoji="0" lang="en-US" sz="1800" b="1" i="0" u="none" strike="noStrike" kern="0" cap="none" spc="0" normalizeH="0" baseline="0" noProof="0" dirty="0">
              <a:ln>
                <a:noFill/>
              </a:ln>
              <a:solidFill>
                <a:sysClr val="window" lastClr="FFFFFF"/>
              </a:solidFill>
              <a:effectLst/>
              <a:uLnTx/>
              <a:uFillTx/>
            </a:endParaRPr>
          </a:p>
        </p:txBody>
      </p:sp>
      <p:sp>
        <p:nvSpPr>
          <p:cNvPr id="14" name="TextBox 13"/>
          <p:cNvSpPr txBox="1"/>
          <p:nvPr/>
        </p:nvSpPr>
        <p:spPr>
          <a:xfrm>
            <a:off x="3967197" y="2278847"/>
            <a:ext cx="125707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ysClr val="window" lastClr="FFFFFF"/>
                </a:solidFill>
                <a:effectLst/>
                <a:uLnTx/>
                <a:uFillTx/>
              </a:rPr>
              <a:t>Commands</a:t>
            </a:r>
            <a:endParaRPr kumimoji="0" lang="en-US" sz="1800" b="1" i="0" u="none" strike="noStrike" kern="0" cap="none" spc="0" normalizeH="0" baseline="0" noProof="0" dirty="0">
              <a:ln>
                <a:noFill/>
              </a:ln>
              <a:solidFill>
                <a:sysClr val="window" lastClr="FFFFFF"/>
              </a:solidFill>
              <a:effectLst/>
              <a:uLnTx/>
              <a:uFillTx/>
            </a:endParaRPr>
          </a:p>
        </p:txBody>
      </p:sp>
      <p:sp>
        <p:nvSpPr>
          <p:cNvPr id="15" name="Down Arrow 14"/>
          <p:cNvSpPr/>
          <p:nvPr/>
        </p:nvSpPr>
        <p:spPr>
          <a:xfrm>
            <a:off x="3727804" y="2028815"/>
            <a:ext cx="228600" cy="885826"/>
          </a:xfrm>
          <a:prstGeom prst="downArrow">
            <a:avLst/>
          </a:prstGeom>
          <a:gradFill rotWithShape="1">
            <a:gsLst>
              <a:gs pos="0">
                <a:srgbClr val="DDDDDD">
                  <a:tint val="50000"/>
                  <a:satMod val="300000"/>
                </a:srgbClr>
              </a:gs>
              <a:gs pos="35000">
                <a:srgbClr val="DDDDDD">
                  <a:tint val="37000"/>
                  <a:satMod val="300000"/>
                </a:srgbClr>
              </a:gs>
              <a:gs pos="100000">
                <a:srgbClr val="DDDDDD">
                  <a:tint val="15000"/>
                  <a:satMod val="350000"/>
                </a:srgbClr>
              </a:gs>
            </a:gsLst>
            <a:lin ang="16200000" scaled="1"/>
          </a:gradFill>
          <a:ln w="12700" cap="flat" cmpd="sng" algn="ctr">
            <a:solidFill>
              <a:schemeClr val="tx1">
                <a:lumMod val="75000"/>
              </a:scheme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6" name="TextBox 15"/>
          <p:cNvSpPr txBox="1"/>
          <p:nvPr/>
        </p:nvSpPr>
        <p:spPr>
          <a:xfrm>
            <a:off x="5957922" y="2293131"/>
            <a:ext cx="1114408"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ysClr val="window" lastClr="FFFFFF"/>
                </a:solidFill>
                <a:effectLst/>
                <a:uLnTx/>
                <a:uFillTx/>
              </a:rPr>
              <a:t>Events</a:t>
            </a:r>
            <a:r>
              <a:rPr kumimoji="0" lang="en-GB" sz="1800" b="1" i="0" u="none" strike="noStrike" kern="0" cap="none" spc="0" normalizeH="0" noProof="0" dirty="0" smtClean="0">
                <a:ln>
                  <a:noFill/>
                </a:ln>
                <a:solidFill>
                  <a:sysClr val="window" lastClr="FFFFFF"/>
                </a:solidFill>
                <a:effectLst/>
                <a:uLnTx/>
                <a:uFillTx/>
              </a:rPr>
              <a:t> /</a:t>
            </a:r>
            <a:endParaRPr kumimoji="0" lang="en-GB" sz="1800" b="1" i="0" u="none" strike="noStrike" kern="0" cap="none" spc="0" normalizeH="0" baseline="0" noProof="0" dirty="0" smtClean="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ysClr val="window" lastClr="FFFFFF"/>
                </a:solidFill>
                <a:effectLst/>
                <a:uLnTx/>
                <a:uFillTx/>
              </a:rPr>
              <a:t>Messages</a:t>
            </a:r>
            <a:endParaRPr kumimoji="0" lang="en-US" sz="1800" b="1" i="0" u="none" strike="noStrike" kern="0" cap="none" spc="0" normalizeH="0" baseline="0" noProof="0" dirty="0">
              <a:ln>
                <a:noFill/>
              </a:ln>
              <a:solidFill>
                <a:sysClr val="window" lastClr="FFFFFF"/>
              </a:solidFill>
              <a:effectLst/>
              <a:uLnTx/>
              <a:uFillTx/>
            </a:endParaRPr>
          </a:p>
        </p:txBody>
      </p:sp>
      <p:sp>
        <p:nvSpPr>
          <p:cNvPr id="17" name="Down Arrow 16"/>
          <p:cNvSpPr/>
          <p:nvPr/>
        </p:nvSpPr>
        <p:spPr>
          <a:xfrm flipV="1">
            <a:off x="5729321" y="2028815"/>
            <a:ext cx="228600" cy="885826"/>
          </a:xfrm>
          <a:prstGeom prst="downArrow">
            <a:avLst/>
          </a:prstGeom>
          <a:gradFill rotWithShape="1">
            <a:gsLst>
              <a:gs pos="0">
                <a:srgbClr val="DDDDDD">
                  <a:tint val="50000"/>
                  <a:satMod val="300000"/>
                </a:srgbClr>
              </a:gs>
              <a:gs pos="35000">
                <a:srgbClr val="DDDDDD">
                  <a:tint val="37000"/>
                  <a:satMod val="300000"/>
                </a:srgbClr>
              </a:gs>
              <a:gs pos="100000">
                <a:srgbClr val="DDDDDD">
                  <a:tint val="15000"/>
                  <a:satMod val="350000"/>
                </a:srgbClr>
              </a:gs>
            </a:gsLst>
            <a:lin ang="16200000" scaled="1"/>
          </a:gradFill>
          <a:ln w="12700" cap="flat" cmpd="sng" algn="ctr">
            <a:solidFill>
              <a:schemeClr val="tx1">
                <a:lumMod val="75000"/>
              </a:scheme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Down Arrow 22"/>
          <p:cNvSpPr/>
          <p:nvPr/>
        </p:nvSpPr>
        <p:spPr>
          <a:xfrm>
            <a:off x="2071721" y="3821898"/>
            <a:ext cx="2400300" cy="392906"/>
          </a:xfrm>
          <a:prstGeom prst="downArrow">
            <a:avLst/>
          </a:prstGeom>
          <a:solidFill>
            <a:srgbClr val="DDDDDD"/>
          </a:solidFill>
          <a:ln w="25400" cap="flat" cmpd="sng" algn="ctr">
            <a:solidFill>
              <a:srgbClr val="DDDDD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Rectangle 23"/>
          <p:cNvSpPr/>
          <p:nvPr/>
        </p:nvSpPr>
        <p:spPr>
          <a:xfrm>
            <a:off x="500096" y="4400540"/>
            <a:ext cx="5638800" cy="67154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smtClean="0">
                <a:ln>
                  <a:noFill/>
                </a:ln>
                <a:solidFill>
                  <a:sysClr val="window" lastClr="FFFFFF"/>
                </a:solidFill>
                <a:effectLst/>
                <a:uLnTx/>
                <a:uFillTx/>
                <a:latin typeface="Calibri"/>
                <a:ea typeface="+mn-ea"/>
                <a:cs typeface="+mn-cs"/>
              </a:rPr>
              <a:t>Model</a:t>
            </a:r>
          </a:p>
          <a:p>
            <a:pPr marL="0" marR="0" lvl="0" indent="0" algn="ctr" defTabSz="914400" eaLnBrk="1" fontAlgn="auto" latinLnBrk="0" hangingPunct="1">
              <a:lnSpc>
                <a:spcPct val="100000"/>
              </a:lnSpc>
              <a:spcBef>
                <a:spcPts val="0"/>
              </a:spcBef>
              <a:spcAft>
                <a:spcPts val="0"/>
              </a:spcAft>
              <a:buClrTx/>
              <a:buSzTx/>
              <a:buFontTx/>
              <a:buNone/>
              <a:tabLst/>
              <a:defRPr/>
            </a:pPr>
            <a:r>
              <a:rPr lang="en-GB" sz="1600" b="1" kern="0" smtClean="0">
                <a:solidFill>
                  <a:sysClr val="window" lastClr="FFFFFF"/>
                </a:solidFill>
                <a:latin typeface="Calibri"/>
              </a:rPr>
              <a:t>(“Data</a:t>
            </a:r>
            <a:r>
              <a:rPr lang="en-GB" sz="1600" b="1" kern="0" dirty="0" smtClean="0">
                <a:solidFill>
                  <a:sysClr val="window" lastClr="FFFFFF"/>
                </a:solidFill>
                <a:latin typeface="Calibri"/>
              </a:rPr>
              <a:t>”)</a:t>
            </a:r>
            <a:endParaRPr kumimoji="0" lang="en-US" sz="16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Up-Down Arrow 17"/>
          <p:cNvSpPr/>
          <p:nvPr/>
        </p:nvSpPr>
        <p:spPr>
          <a:xfrm>
            <a:off x="995396" y="2028816"/>
            <a:ext cx="228600" cy="2300288"/>
          </a:xfrm>
          <a:prstGeom prst="upDownArrow">
            <a:avLst/>
          </a:prstGeom>
          <a:gradFill rotWithShape="1">
            <a:gsLst>
              <a:gs pos="0">
                <a:srgbClr val="DDDDDD">
                  <a:tint val="50000"/>
                  <a:satMod val="300000"/>
                </a:srgbClr>
              </a:gs>
              <a:gs pos="35000">
                <a:srgbClr val="DDDDDD">
                  <a:tint val="37000"/>
                  <a:satMod val="300000"/>
                </a:srgbClr>
              </a:gs>
              <a:gs pos="100000">
                <a:srgbClr val="DDDDDD">
                  <a:tint val="15000"/>
                  <a:satMod val="350000"/>
                </a:srgbClr>
              </a:gs>
            </a:gsLst>
            <a:lin ang="16200000" scaled="1"/>
          </a:gradFill>
          <a:ln w="12700" cap="flat" cmpd="sng" algn="ctr">
            <a:solidFill>
              <a:schemeClr val="tx1">
                <a:lumMod val="75000"/>
              </a:scheme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xmlns="" val="28421184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dissolv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ssolve">
                                      <p:cBhvr>
                                        <p:cTn id="40" dur="500"/>
                                        <p:tgtEl>
                                          <p:spTgt spid="15"/>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dissolve">
                                      <p:cBhvr>
                                        <p:cTn id="48" dur="500"/>
                                        <p:tgtEl>
                                          <p:spTgt spid="17"/>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4" grpId="0"/>
      <p:bldP spid="15" grpId="0" animBg="1"/>
      <p:bldP spid="16" grpId="0"/>
      <p:bldP spid="17" grpId="0" animBg="1"/>
      <p:bldP spid="23" grpId="0" animBg="1"/>
      <p:bldP spid="24"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34"/>
            <a:ext cx="8229600" cy="857250"/>
          </a:xfrm>
        </p:spPr>
        <p:txBody>
          <a:bodyPr/>
          <a:lstStyle/>
          <a:p>
            <a:r>
              <a:rPr lang="en-US" dirty="0" err="1" smtClean="0"/>
              <a:t>MainViewModel</a:t>
            </a:r>
            <a:endParaRPr lang="en-US" dirty="0"/>
          </a:p>
        </p:txBody>
      </p:sp>
      <p:sp>
        <p:nvSpPr>
          <p:cNvPr id="6" name="Content Placeholder 5"/>
          <p:cNvSpPr>
            <a:spLocks noGrp="1"/>
          </p:cNvSpPr>
          <p:nvPr>
            <p:ph idx="1"/>
          </p:nvPr>
        </p:nvSpPr>
        <p:spPr/>
        <p:txBody>
          <a:bodyPr/>
          <a:lstStyle/>
          <a:p>
            <a:endParaRPr lang="en-US"/>
          </a:p>
        </p:txBody>
      </p:sp>
      <p:sp>
        <p:nvSpPr>
          <p:cNvPr id="4" name="TextBox 3"/>
          <p:cNvSpPr txBox="1"/>
          <p:nvPr/>
        </p:nvSpPr>
        <p:spPr>
          <a:xfrm>
            <a:off x="470425" y="1142990"/>
            <a:ext cx="6479659" cy="3808735"/>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none" rtlCol="0">
            <a:spAutoFit/>
          </a:bodyPr>
          <a:lstStyle/>
          <a:p>
            <a:r>
              <a:rPr lang="nl-NL" sz="1050" dirty="0" err="1" smtClean="0">
                <a:solidFill>
                  <a:srgbClr val="0000FF"/>
                </a:solidFill>
                <a:latin typeface="Lucida Console"/>
              </a:rPr>
              <a:t>using</a:t>
            </a:r>
            <a:r>
              <a:rPr lang="nl-NL" sz="1050" dirty="0" smtClean="0">
                <a:solidFill>
                  <a:srgbClr val="000000"/>
                </a:solidFill>
                <a:latin typeface="Lucida Console"/>
              </a:rPr>
              <a:t> </a:t>
            </a:r>
            <a:r>
              <a:rPr lang="nl-NL" sz="1050" dirty="0" err="1" smtClean="0">
                <a:solidFill>
                  <a:srgbClr val="000000"/>
                </a:solidFill>
                <a:latin typeface="Lucida Console"/>
              </a:rPr>
              <a:t>System.ServiceModel.DomainServices.Client</a:t>
            </a:r>
            <a:r>
              <a:rPr lang="nl-NL" sz="1050" dirty="0" smtClean="0">
                <a:solidFill>
                  <a:srgbClr val="000000"/>
                </a:solidFill>
                <a:latin typeface="Lucida Console"/>
              </a:rPr>
              <a:t>; </a:t>
            </a:r>
            <a:r>
              <a:rPr lang="nl-NL" sz="1050" dirty="0" smtClean="0">
                <a:solidFill>
                  <a:srgbClr val="008000"/>
                </a:solidFill>
                <a:latin typeface="Lucida Console"/>
              </a:rPr>
              <a:t>// </a:t>
            </a:r>
            <a:r>
              <a:rPr lang="nl-NL" sz="1050" dirty="0" err="1" smtClean="0">
                <a:solidFill>
                  <a:srgbClr val="008000"/>
                </a:solidFill>
                <a:latin typeface="Lucida Console"/>
              </a:rPr>
              <a:t>Required</a:t>
            </a:r>
            <a:r>
              <a:rPr lang="nl-NL" sz="1050" dirty="0" smtClean="0">
                <a:solidFill>
                  <a:srgbClr val="008000"/>
                </a:solidFill>
                <a:latin typeface="Lucida Console"/>
              </a:rPr>
              <a:t> </a:t>
            </a:r>
            <a:r>
              <a:rPr lang="nl-NL" sz="1050" dirty="0" err="1" smtClean="0">
                <a:solidFill>
                  <a:srgbClr val="008000"/>
                </a:solidFill>
                <a:latin typeface="Lucida Console"/>
              </a:rPr>
              <a:t>for</a:t>
            </a:r>
            <a:r>
              <a:rPr lang="nl-NL" sz="1050" dirty="0" smtClean="0">
                <a:solidFill>
                  <a:srgbClr val="008000"/>
                </a:solidFill>
                <a:latin typeface="Lucida Console"/>
              </a:rPr>
              <a:t> LINQ support</a:t>
            </a:r>
            <a:endParaRPr lang="nl-NL" sz="1050" dirty="0" smtClean="0">
              <a:solidFill>
                <a:srgbClr val="000000"/>
              </a:solidFill>
              <a:latin typeface="Lucida Console"/>
            </a:endParaRPr>
          </a:p>
          <a:p>
            <a:endParaRPr lang="nl-NL" sz="1050" dirty="0" smtClean="0">
              <a:solidFill>
                <a:srgbClr val="0000FF"/>
              </a:solidFill>
              <a:latin typeface="Lucida Console"/>
            </a:endParaRPr>
          </a:p>
          <a:p>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FF"/>
                </a:solidFill>
                <a:latin typeface="Lucida Console"/>
              </a:rPr>
              <a:t>class</a:t>
            </a:r>
            <a:r>
              <a:rPr lang="nl-NL" sz="1050" dirty="0" smtClean="0">
                <a:solidFill>
                  <a:srgbClr val="000000"/>
                </a:solidFill>
                <a:latin typeface="Lucida Console"/>
              </a:rPr>
              <a:t> </a:t>
            </a:r>
            <a:r>
              <a:rPr lang="nl-NL" sz="1050" dirty="0" err="1" smtClean="0">
                <a:solidFill>
                  <a:srgbClr val="2B91AF"/>
                </a:solidFill>
                <a:latin typeface="Lucida Console"/>
              </a:rPr>
              <a:t>MainViewModel</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2B91AF"/>
                </a:solidFill>
                <a:latin typeface="Lucida Console"/>
              </a:rPr>
              <a:t>ObservableCollection</a:t>
            </a:r>
            <a:r>
              <a:rPr lang="nl-NL" sz="1050" dirty="0" smtClean="0">
                <a:solidFill>
                  <a:srgbClr val="000000"/>
                </a:solidFill>
                <a:latin typeface="Lucida Console"/>
              </a:rPr>
              <a:t>&lt;</a:t>
            </a:r>
            <a:r>
              <a:rPr lang="nl-NL" sz="1050" dirty="0" smtClean="0">
                <a:solidFill>
                  <a:srgbClr val="2B91AF"/>
                </a:solidFill>
                <a:latin typeface="Lucida Console"/>
              </a:rPr>
              <a:t>Product</a:t>
            </a:r>
            <a:r>
              <a:rPr lang="nl-NL" sz="1050" dirty="0" smtClean="0">
                <a:solidFill>
                  <a:srgbClr val="000000"/>
                </a:solidFill>
                <a:latin typeface="Lucida Console"/>
              </a:rPr>
              <a:t>&gt; </a:t>
            </a:r>
            <a:r>
              <a:rPr lang="nl-NL" sz="1050" dirty="0" err="1" smtClean="0">
                <a:solidFill>
                  <a:srgbClr val="000000"/>
                </a:solidFill>
                <a:latin typeface="Lucida Console"/>
              </a:rPr>
              <a:t>Products</a:t>
            </a:r>
            <a:r>
              <a:rPr lang="nl-NL" sz="1050" dirty="0" smtClean="0">
                <a:solidFill>
                  <a:srgbClr val="000000"/>
                </a:solidFill>
                <a:latin typeface="Lucida Console"/>
              </a:rPr>
              <a:t> { </a:t>
            </a:r>
            <a:r>
              <a:rPr lang="nl-NL" sz="1050" dirty="0" err="1" smtClean="0">
                <a:solidFill>
                  <a:srgbClr val="0000FF"/>
                </a:solidFill>
                <a:latin typeface="Lucida Console"/>
              </a:rPr>
              <a:t>get</a:t>
            </a:r>
            <a:r>
              <a:rPr lang="nl-NL" sz="1050" dirty="0" smtClean="0">
                <a:solidFill>
                  <a:srgbClr val="000000"/>
                </a:solidFill>
                <a:latin typeface="Lucida Console"/>
              </a:rPr>
              <a:t>; </a:t>
            </a:r>
            <a:r>
              <a:rPr lang="nl-NL" sz="1050" dirty="0" smtClean="0">
                <a:solidFill>
                  <a:srgbClr val="0000FF"/>
                </a:solidFill>
                <a:latin typeface="Lucida Console"/>
              </a:rPr>
              <a:t>private</a:t>
            </a:r>
            <a:r>
              <a:rPr lang="nl-NL" sz="1050" dirty="0" smtClean="0">
                <a:solidFill>
                  <a:srgbClr val="000000"/>
                </a:solidFill>
                <a:latin typeface="Lucida Console"/>
              </a:rPr>
              <a:t> </a:t>
            </a:r>
            <a:r>
              <a:rPr lang="nl-NL" sz="1050" dirty="0" smtClean="0">
                <a:solidFill>
                  <a:srgbClr val="0000FF"/>
                </a:solidFill>
                <a:latin typeface="Lucida Console"/>
              </a:rPr>
              <a:t>set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private</a:t>
            </a:r>
            <a:r>
              <a:rPr lang="nl-NL" sz="1050" dirty="0" smtClean="0">
                <a:solidFill>
                  <a:srgbClr val="000000"/>
                </a:solidFill>
                <a:latin typeface="Lucida Console"/>
              </a:rPr>
              <a:t> </a:t>
            </a:r>
            <a:r>
              <a:rPr lang="nl-NL" sz="1050" dirty="0" err="1" smtClean="0">
                <a:solidFill>
                  <a:srgbClr val="2B91AF"/>
                </a:solidFill>
                <a:latin typeface="Lucida Console"/>
              </a:rPr>
              <a:t>NorthwindDomainContext</a:t>
            </a:r>
            <a:r>
              <a:rPr lang="nl-NL" sz="1050" dirty="0" smtClean="0">
                <a:solidFill>
                  <a:srgbClr val="000000"/>
                </a:solidFill>
                <a:latin typeface="Lucida Console"/>
              </a:rPr>
              <a:t> _context = </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err="1" smtClean="0">
                <a:solidFill>
                  <a:srgbClr val="2B91AF"/>
                </a:solidFill>
                <a:latin typeface="Lucida Console"/>
              </a:rPr>
              <a:t>NorthwindDomainContext</a:t>
            </a:r>
            <a:r>
              <a:rPr lang="nl-NL" sz="1050" dirty="0" smtClean="0">
                <a:solidFill>
                  <a:srgbClr val="000000"/>
                </a:solidFill>
                <a:latin typeface="Lucida Console"/>
              </a:rPr>
              <a:t>();</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00"/>
                </a:solidFill>
                <a:latin typeface="Lucida Console"/>
              </a:rPr>
              <a:t>MainViewModel</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this</a:t>
            </a:r>
            <a:r>
              <a:rPr lang="nl-NL" sz="1050" dirty="0" err="1" smtClean="0">
                <a:solidFill>
                  <a:srgbClr val="000000"/>
                </a:solidFill>
                <a:latin typeface="Lucida Console"/>
              </a:rPr>
              <a:t>.Products</a:t>
            </a:r>
            <a:r>
              <a:rPr lang="nl-NL" sz="1050" dirty="0" smtClean="0">
                <a:solidFill>
                  <a:srgbClr val="000000"/>
                </a:solidFill>
                <a:latin typeface="Lucida Console"/>
              </a:rPr>
              <a:t> = </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err="1" smtClean="0">
                <a:solidFill>
                  <a:srgbClr val="2B91AF"/>
                </a:solidFill>
                <a:latin typeface="Lucida Console"/>
              </a:rPr>
              <a:t>ObservableCollection</a:t>
            </a:r>
            <a:r>
              <a:rPr lang="nl-NL" sz="1050" dirty="0" smtClean="0">
                <a:solidFill>
                  <a:srgbClr val="000000"/>
                </a:solidFill>
                <a:latin typeface="Lucida Console"/>
              </a:rPr>
              <a:t>&lt;</a:t>
            </a:r>
            <a:r>
              <a:rPr lang="nl-NL" sz="1050" dirty="0" smtClean="0">
                <a:solidFill>
                  <a:srgbClr val="2B91AF"/>
                </a:solidFill>
                <a:latin typeface="Lucida Console"/>
              </a:rPr>
              <a:t>Product</a:t>
            </a:r>
            <a:r>
              <a:rPr lang="nl-NL" sz="1050" dirty="0" smtClean="0">
                <a:solidFill>
                  <a:srgbClr val="000000"/>
                </a:solidFill>
                <a:latin typeface="Lucida Console"/>
              </a:rPr>
              <a:t>&gt;();</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if</a:t>
            </a:r>
            <a:r>
              <a:rPr lang="nl-NL" sz="1050" dirty="0" smtClean="0">
                <a:solidFill>
                  <a:srgbClr val="000000"/>
                </a:solidFill>
                <a:latin typeface="Lucida Console"/>
              </a:rPr>
              <a:t> (!</a:t>
            </a:r>
            <a:r>
              <a:rPr lang="nl-NL" sz="1050" dirty="0" err="1" smtClean="0">
                <a:solidFill>
                  <a:srgbClr val="2B91AF"/>
                </a:solidFill>
                <a:latin typeface="Lucida Console"/>
              </a:rPr>
              <a:t>DesignerProperties</a:t>
            </a:r>
            <a:r>
              <a:rPr lang="nl-NL" sz="1050" dirty="0" err="1" smtClean="0">
                <a:solidFill>
                  <a:srgbClr val="000000"/>
                </a:solidFill>
                <a:latin typeface="Lucida Console"/>
              </a:rPr>
              <a:t>.IsInDesignTool</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var</a:t>
            </a:r>
            <a:r>
              <a:rPr lang="nl-NL" sz="1050" dirty="0" smtClean="0">
                <a:solidFill>
                  <a:srgbClr val="000000"/>
                </a:solidFill>
                <a:latin typeface="Lucida Console"/>
              </a:rPr>
              <a:t> </a:t>
            </a:r>
            <a:r>
              <a:rPr lang="nl-NL" sz="1050" dirty="0" err="1" smtClean="0">
                <a:solidFill>
                  <a:srgbClr val="000000"/>
                </a:solidFill>
                <a:latin typeface="Lucida Console"/>
              </a:rPr>
              <a:t>qry</a:t>
            </a:r>
            <a:r>
              <a:rPr lang="nl-NL" sz="1050" dirty="0" smtClean="0">
                <a:solidFill>
                  <a:srgbClr val="000000"/>
                </a:solidFill>
                <a:latin typeface="Lucida Console"/>
              </a:rPr>
              <a:t> = </a:t>
            </a:r>
            <a:r>
              <a:rPr lang="nl-NL" sz="1050" dirty="0" err="1" smtClean="0">
                <a:solidFill>
                  <a:srgbClr val="0000FF"/>
                </a:solidFill>
                <a:latin typeface="Lucida Console"/>
              </a:rPr>
              <a:t>from</a:t>
            </a:r>
            <a:r>
              <a:rPr lang="nl-NL" sz="1050" dirty="0" smtClean="0">
                <a:solidFill>
                  <a:srgbClr val="000000"/>
                </a:solidFill>
                <a:latin typeface="Lucida Console"/>
              </a:rPr>
              <a:t> p </a:t>
            </a:r>
            <a:r>
              <a:rPr lang="nl-NL" sz="1050" dirty="0" smtClean="0">
                <a:solidFill>
                  <a:srgbClr val="0000FF"/>
                </a:solidFill>
                <a:latin typeface="Lucida Console"/>
              </a:rPr>
              <a:t>in</a:t>
            </a:r>
            <a:r>
              <a:rPr lang="nl-NL" sz="1050" dirty="0" smtClean="0">
                <a:solidFill>
                  <a:srgbClr val="000000"/>
                </a:solidFill>
                <a:latin typeface="Lucida Console"/>
              </a:rPr>
              <a:t> _</a:t>
            </a:r>
            <a:r>
              <a:rPr lang="nl-NL" sz="1050" dirty="0" err="1" smtClean="0">
                <a:solidFill>
                  <a:srgbClr val="000000"/>
                </a:solidFill>
                <a:latin typeface="Lucida Console"/>
              </a:rPr>
              <a:t>context.GetProductsQuery</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err="1" smtClean="0">
                <a:solidFill>
                  <a:srgbClr val="0000FF"/>
                </a:solidFill>
                <a:latin typeface="Lucida Console"/>
              </a:rPr>
              <a:t>where</a:t>
            </a:r>
            <a:r>
              <a:rPr lang="nl-NL" sz="1050" dirty="0" smtClean="0">
                <a:solidFill>
                  <a:srgbClr val="000000"/>
                </a:solidFill>
                <a:latin typeface="Lucida Console"/>
              </a:rPr>
              <a:t> </a:t>
            </a:r>
            <a:r>
              <a:rPr lang="nl-NL" sz="1050" dirty="0" err="1" smtClean="0">
                <a:solidFill>
                  <a:srgbClr val="000000"/>
                </a:solidFill>
                <a:latin typeface="Lucida Console"/>
              </a:rPr>
              <a:t>p.UnitPrice</a:t>
            </a:r>
            <a:r>
              <a:rPr lang="nl-NL" sz="1050" dirty="0" smtClean="0">
                <a:solidFill>
                  <a:srgbClr val="000000"/>
                </a:solidFill>
                <a:latin typeface="Lucida Console"/>
              </a:rPr>
              <a:t> &gt; 20</a:t>
            </a:r>
          </a:p>
          <a:p>
            <a:r>
              <a:rPr lang="nl-NL" sz="1050" dirty="0" smtClean="0">
                <a:solidFill>
                  <a:srgbClr val="000000"/>
                </a:solidFill>
                <a:latin typeface="Lucida Console"/>
              </a:rPr>
              <a:t>                      </a:t>
            </a:r>
            <a:r>
              <a:rPr lang="nl-NL" sz="1050" dirty="0" err="1" smtClean="0">
                <a:solidFill>
                  <a:srgbClr val="0000FF"/>
                </a:solidFill>
                <a:latin typeface="Lucida Console"/>
              </a:rPr>
              <a:t>orderby</a:t>
            </a:r>
            <a:r>
              <a:rPr lang="nl-NL" sz="1050" dirty="0" smtClean="0">
                <a:solidFill>
                  <a:srgbClr val="000000"/>
                </a:solidFill>
                <a:latin typeface="Lucida Console"/>
              </a:rPr>
              <a:t> </a:t>
            </a:r>
            <a:r>
              <a:rPr lang="nl-NL" sz="1050" dirty="0" err="1" smtClean="0">
                <a:solidFill>
                  <a:srgbClr val="000000"/>
                </a:solidFill>
                <a:latin typeface="Lucida Console"/>
              </a:rPr>
              <a:t>p.ProductName</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smtClean="0">
                <a:solidFill>
                  <a:srgbClr val="0000FF"/>
                </a:solidFill>
                <a:latin typeface="Lucida Console"/>
              </a:rPr>
              <a:t>select</a:t>
            </a:r>
            <a:r>
              <a:rPr lang="nl-NL" sz="1050" dirty="0" smtClean="0">
                <a:solidFill>
                  <a:srgbClr val="000000"/>
                </a:solidFill>
                <a:latin typeface="Lucida Console"/>
              </a:rPr>
              <a:t> p;</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var</a:t>
            </a:r>
            <a:r>
              <a:rPr lang="nl-NL" sz="1050" dirty="0" smtClean="0">
                <a:solidFill>
                  <a:srgbClr val="000000"/>
                </a:solidFill>
                <a:latin typeface="Lucida Console"/>
              </a:rPr>
              <a:t> op = _</a:t>
            </a:r>
            <a:r>
              <a:rPr lang="nl-NL" sz="1050" dirty="0" err="1" smtClean="0">
                <a:solidFill>
                  <a:srgbClr val="000000"/>
                </a:solidFill>
                <a:latin typeface="Lucida Console"/>
              </a:rPr>
              <a:t>context.Load</a:t>
            </a:r>
            <a:r>
              <a:rPr lang="nl-NL" sz="1050" dirty="0" smtClean="0">
                <a:solidFill>
                  <a:srgbClr val="000000"/>
                </a:solidFill>
                <a:latin typeface="Lucida Console"/>
              </a:rPr>
              <a:t>(</a:t>
            </a:r>
            <a:r>
              <a:rPr lang="nl-NL" sz="1050" dirty="0" err="1" smtClean="0">
                <a:solidFill>
                  <a:srgbClr val="000000"/>
                </a:solidFill>
                <a:latin typeface="Lucida Console"/>
              </a:rPr>
              <a:t>qry</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err="1" smtClean="0">
                <a:solidFill>
                  <a:srgbClr val="000000"/>
                </a:solidFill>
                <a:latin typeface="Lucida Console"/>
              </a:rPr>
              <a:t>op.Completed</a:t>
            </a:r>
            <a:r>
              <a:rPr lang="nl-NL" sz="1050" dirty="0" smtClean="0">
                <a:solidFill>
                  <a:srgbClr val="000000"/>
                </a:solidFill>
                <a:latin typeface="Lucida Console"/>
              </a:rPr>
              <a:t> += (</a:t>
            </a:r>
            <a:r>
              <a:rPr lang="nl-NL" sz="1050" dirty="0" err="1" smtClean="0">
                <a:solidFill>
                  <a:srgbClr val="000000"/>
                </a:solidFill>
                <a:latin typeface="Lucida Console"/>
              </a:rPr>
              <a:t>sender</a:t>
            </a:r>
            <a:r>
              <a:rPr lang="nl-NL" sz="1050" dirty="0" smtClean="0">
                <a:solidFill>
                  <a:srgbClr val="000000"/>
                </a:solidFill>
                <a:latin typeface="Lucida Console"/>
              </a:rPr>
              <a:t>, e) =&gt; {</a:t>
            </a:r>
          </a:p>
          <a:p>
            <a:r>
              <a:rPr lang="nl-NL" sz="1050" dirty="0" smtClean="0">
                <a:solidFill>
                  <a:srgbClr val="000000"/>
                </a:solidFill>
                <a:latin typeface="Lucida Console"/>
              </a:rPr>
              <a:t>                </a:t>
            </a:r>
            <a:r>
              <a:rPr lang="nl-NL" sz="1050" dirty="0" err="1" smtClean="0">
                <a:solidFill>
                  <a:srgbClr val="0000FF"/>
                </a:solidFill>
                <a:latin typeface="Lucida Console"/>
              </a:rPr>
              <a:t>foreach</a:t>
            </a:r>
            <a:r>
              <a:rPr lang="nl-NL" sz="1050" dirty="0" smtClean="0">
                <a:solidFill>
                  <a:srgbClr val="000000"/>
                </a:solidFill>
                <a:latin typeface="Lucida Console"/>
              </a:rPr>
              <a:t> (</a:t>
            </a:r>
            <a:r>
              <a:rPr lang="nl-NL" sz="1050" dirty="0" smtClean="0">
                <a:solidFill>
                  <a:srgbClr val="0000FF"/>
                </a:solidFill>
                <a:latin typeface="Lucida Console"/>
              </a:rPr>
              <a:t>var</a:t>
            </a:r>
            <a:r>
              <a:rPr lang="nl-NL" sz="1050" dirty="0" smtClean="0">
                <a:solidFill>
                  <a:srgbClr val="000000"/>
                </a:solidFill>
                <a:latin typeface="Lucida Console"/>
              </a:rPr>
              <a:t> p </a:t>
            </a:r>
            <a:r>
              <a:rPr lang="nl-NL" sz="1050" dirty="0" smtClean="0">
                <a:solidFill>
                  <a:srgbClr val="0000FF"/>
                </a:solidFill>
                <a:latin typeface="Lucida Console"/>
              </a:rPr>
              <a:t>in</a:t>
            </a:r>
            <a:r>
              <a:rPr lang="nl-NL" sz="1050" dirty="0" smtClean="0">
                <a:solidFill>
                  <a:srgbClr val="000000"/>
                </a:solidFill>
                <a:latin typeface="Lucida Console"/>
              </a:rPr>
              <a:t> </a:t>
            </a:r>
            <a:r>
              <a:rPr lang="nl-NL" sz="1050" dirty="0" err="1" smtClean="0">
                <a:solidFill>
                  <a:srgbClr val="000000"/>
                </a:solidFill>
                <a:latin typeface="Lucida Console"/>
              </a:rPr>
              <a:t>op.Entities</a:t>
            </a:r>
            <a:r>
              <a:rPr lang="nl-NL" sz="1050" dirty="0" smtClean="0">
                <a:solidFill>
                  <a:srgbClr val="000000"/>
                </a:solidFill>
                <a:latin typeface="Lucida Console"/>
              </a:rPr>
              <a:t>) { </a:t>
            </a:r>
            <a:r>
              <a:rPr lang="nl-NL" sz="1050" dirty="0" err="1" smtClean="0">
                <a:solidFill>
                  <a:srgbClr val="0000FF"/>
                </a:solidFill>
                <a:latin typeface="Lucida Console"/>
              </a:rPr>
              <a:t>this</a:t>
            </a:r>
            <a:r>
              <a:rPr lang="nl-NL" sz="1050" dirty="0" err="1" smtClean="0">
                <a:solidFill>
                  <a:srgbClr val="000000"/>
                </a:solidFill>
                <a:latin typeface="Lucida Console"/>
              </a:rPr>
              <a:t>.Products.Add</a:t>
            </a:r>
            <a:r>
              <a:rPr lang="nl-NL" sz="1050" dirty="0" smtClean="0">
                <a:solidFill>
                  <a:srgbClr val="000000"/>
                </a:solidFill>
                <a:latin typeface="Lucida Console"/>
              </a:rPr>
              <a:t>(p); }</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a:t>
            </a:r>
            <a:endParaRPr lang="nl-NL" sz="105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DesignTime</a:t>
            </a:r>
            <a:r>
              <a:rPr lang="en-US" dirty="0" smtClean="0"/>
              <a:t> data</a:t>
            </a:r>
            <a:endParaRPr lang="en-US" dirty="0"/>
          </a:p>
        </p:txBody>
      </p:sp>
      <p:sp>
        <p:nvSpPr>
          <p:cNvPr id="5" name="Content Placeholder 4"/>
          <p:cNvSpPr>
            <a:spLocks noGrp="1"/>
          </p:cNvSpPr>
          <p:nvPr>
            <p:ph idx="1"/>
          </p:nvPr>
        </p:nvSpPr>
        <p:spPr/>
        <p:txBody>
          <a:bodyPr/>
          <a:lstStyle/>
          <a:p>
            <a:endParaRPr lang="nl-NL"/>
          </a:p>
        </p:txBody>
      </p:sp>
      <p:sp>
        <p:nvSpPr>
          <p:cNvPr id="4" name="TextBox 3"/>
          <p:cNvSpPr txBox="1"/>
          <p:nvPr/>
        </p:nvSpPr>
        <p:spPr>
          <a:xfrm>
            <a:off x="470425" y="1372196"/>
            <a:ext cx="5089855" cy="3000821"/>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none" rtlCol="0">
            <a:spAutoFit/>
          </a:bodyPr>
          <a:lstStyle/>
          <a:p>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00"/>
                </a:solidFill>
                <a:latin typeface="Lucida Console"/>
              </a:rPr>
              <a:t>MainViewModel</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this</a:t>
            </a:r>
            <a:r>
              <a:rPr lang="nl-NL" sz="1050" dirty="0" err="1" smtClean="0">
                <a:solidFill>
                  <a:srgbClr val="000000"/>
                </a:solidFill>
                <a:latin typeface="Lucida Console"/>
              </a:rPr>
              <a:t>.Products</a:t>
            </a:r>
            <a:r>
              <a:rPr lang="nl-NL" sz="1050" dirty="0" smtClean="0">
                <a:solidFill>
                  <a:srgbClr val="000000"/>
                </a:solidFill>
                <a:latin typeface="Lucida Console"/>
              </a:rPr>
              <a:t> = </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err="1" smtClean="0">
                <a:solidFill>
                  <a:srgbClr val="2B91AF"/>
                </a:solidFill>
                <a:latin typeface="Lucida Console"/>
              </a:rPr>
              <a:t>ObservableCollection</a:t>
            </a:r>
            <a:r>
              <a:rPr lang="nl-NL" sz="1050" dirty="0" smtClean="0">
                <a:solidFill>
                  <a:srgbClr val="000000"/>
                </a:solidFill>
                <a:latin typeface="Lucida Console"/>
              </a:rPr>
              <a:t>&lt;</a:t>
            </a:r>
            <a:r>
              <a:rPr lang="nl-NL" sz="1050" dirty="0" smtClean="0">
                <a:solidFill>
                  <a:srgbClr val="2B91AF"/>
                </a:solidFill>
                <a:latin typeface="Lucida Console"/>
              </a:rPr>
              <a:t>Product</a:t>
            </a:r>
            <a:r>
              <a:rPr lang="nl-NL" sz="1050" dirty="0" smtClean="0">
                <a:solidFill>
                  <a:srgbClr val="000000"/>
                </a:solidFill>
                <a:latin typeface="Lucida Console"/>
              </a:rPr>
              <a:t>&gt;();</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if</a:t>
            </a:r>
            <a:r>
              <a:rPr lang="nl-NL" sz="1050" dirty="0" smtClean="0">
                <a:solidFill>
                  <a:srgbClr val="000000"/>
                </a:solidFill>
                <a:latin typeface="Lucida Console"/>
              </a:rPr>
              <a:t> (</a:t>
            </a:r>
            <a:r>
              <a:rPr lang="nl-NL" sz="1050" dirty="0" err="1" smtClean="0">
                <a:solidFill>
                  <a:srgbClr val="2B91AF"/>
                </a:solidFill>
                <a:latin typeface="Lucida Console"/>
              </a:rPr>
              <a:t>DesignerProperties</a:t>
            </a:r>
            <a:r>
              <a:rPr lang="nl-NL" sz="1050" dirty="0" err="1" smtClean="0">
                <a:solidFill>
                  <a:srgbClr val="000000"/>
                </a:solidFill>
                <a:latin typeface="Lucida Console"/>
              </a:rPr>
              <a:t>.IsInDesignTool</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this</a:t>
            </a:r>
            <a:r>
              <a:rPr lang="nl-NL" sz="1050" dirty="0" err="1" smtClean="0">
                <a:solidFill>
                  <a:srgbClr val="000000"/>
                </a:solidFill>
                <a:latin typeface="Lucida Console"/>
              </a:rPr>
              <a:t>.Products.Add</a:t>
            </a:r>
            <a:r>
              <a:rPr lang="nl-NL" sz="1050" dirty="0" smtClean="0">
                <a:solidFill>
                  <a:srgbClr val="000000"/>
                </a:solidFill>
                <a:latin typeface="Lucida Console"/>
              </a:rPr>
              <a:t>(</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smtClean="0">
                <a:solidFill>
                  <a:srgbClr val="2B91AF"/>
                </a:solidFill>
                <a:latin typeface="Lucida Console"/>
              </a:rPr>
              <a:t>Product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ProductName</a:t>
            </a:r>
            <a:r>
              <a:rPr lang="nl-NL" sz="1050" dirty="0" smtClean="0">
                <a:solidFill>
                  <a:srgbClr val="000000"/>
                </a:solidFill>
                <a:latin typeface="Lucida Console"/>
              </a:rPr>
              <a:t> = </a:t>
            </a:r>
            <a:r>
              <a:rPr lang="nl-NL" sz="1050" dirty="0" smtClean="0">
                <a:solidFill>
                  <a:srgbClr val="A31515"/>
                </a:solidFill>
                <a:latin typeface="Lucida Console"/>
              </a:rPr>
              <a:t>"Windows 7 Phone"</a:t>
            </a:r>
            <a:r>
              <a:rPr lang="nl-NL" sz="1050" dirty="0" smtClean="0">
                <a:solidFill>
                  <a:srgbClr val="000000"/>
                </a:solidFill>
                <a:latin typeface="Lucida Console"/>
              </a:rPr>
              <a:t>, </a:t>
            </a:r>
            <a:r>
              <a:rPr lang="nl-NL" sz="1050" dirty="0" err="1" smtClean="0">
                <a:solidFill>
                  <a:srgbClr val="000000"/>
                </a:solidFill>
                <a:latin typeface="Lucida Console"/>
              </a:rPr>
              <a:t>UnitPrice</a:t>
            </a:r>
            <a:r>
              <a:rPr lang="nl-NL" sz="1050" dirty="0" smtClean="0">
                <a:solidFill>
                  <a:srgbClr val="000000"/>
                </a:solidFill>
                <a:latin typeface="Lucida Console"/>
              </a:rPr>
              <a:t> = 500</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FF"/>
                </a:solidFill>
                <a:latin typeface="Lucida Console"/>
              </a:rPr>
              <a:t>this</a:t>
            </a:r>
            <a:r>
              <a:rPr lang="nl-NL" sz="1050" dirty="0" err="1" smtClean="0">
                <a:solidFill>
                  <a:srgbClr val="000000"/>
                </a:solidFill>
                <a:latin typeface="Lucida Console"/>
              </a:rPr>
              <a:t>.Products.Add</a:t>
            </a:r>
            <a:r>
              <a:rPr lang="nl-NL" sz="1050" dirty="0" smtClean="0">
                <a:solidFill>
                  <a:srgbClr val="000000"/>
                </a:solidFill>
                <a:latin typeface="Lucida Console"/>
              </a:rPr>
              <a:t>(</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smtClean="0">
                <a:solidFill>
                  <a:srgbClr val="2B91AF"/>
                </a:solidFill>
                <a:latin typeface="Lucida Console"/>
              </a:rPr>
              <a:t>Product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ProductName</a:t>
            </a:r>
            <a:r>
              <a:rPr lang="nl-NL" sz="1050" dirty="0" smtClean="0">
                <a:solidFill>
                  <a:srgbClr val="000000"/>
                </a:solidFill>
                <a:latin typeface="Lucida Console"/>
              </a:rPr>
              <a:t> = </a:t>
            </a:r>
            <a:r>
              <a:rPr lang="nl-NL" sz="1050" dirty="0" smtClean="0">
                <a:solidFill>
                  <a:srgbClr val="A31515"/>
                </a:solidFill>
                <a:latin typeface="Lucida Console"/>
              </a:rPr>
              <a:t>"Laptop"</a:t>
            </a:r>
            <a:r>
              <a:rPr lang="nl-NL" sz="1050" dirty="0" smtClean="0">
                <a:solidFill>
                  <a:srgbClr val="000000"/>
                </a:solidFill>
                <a:latin typeface="Lucida Console"/>
              </a:rPr>
              <a:t>, </a:t>
            </a:r>
            <a:r>
              <a:rPr lang="nl-NL" sz="1050" dirty="0" err="1" smtClean="0">
                <a:solidFill>
                  <a:srgbClr val="000000"/>
                </a:solidFill>
                <a:latin typeface="Lucida Console"/>
              </a:rPr>
              <a:t>UnitPrice</a:t>
            </a:r>
            <a:r>
              <a:rPr lang="nl-NL" sz="1050" dirty="0" smtClean="0">
                <a:solidFill>
                  <a:srgbClr val="000000"/>
                </a:solidFill>
                <a:latin typeface="Lucida Console"/>
              </a:rPr>
              <a:t> = 800</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 </a:t>
            </a:r>
            <a:r>
              <a:rPr lang="nl-NL" sz="1050" dirty="0" err="1" smtClean="0">
                <a:solidFill>
                  <a:srgbClr val="0000FF"/>
                </a:solidFill>
                <a:latin typeface="Lucida Console"/>
              </a:rPr>
              <a:t>else</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var</a:t>
            </a:r>
            <a:r>
              <a:rPr lang="nl-NL" sz="1050" dirty="0" smtClean="0">
                <a:solidFill>
                  <a:srgbClr val="000000"/>
                </a:solidFill>
                <a:latin typeface="Lucida Console"/>
              </a:rPr>
              <a:t> </a:t>
            </a:r>
            <a:r>
              <a:rPr lang="nl-NL" sz="1050" dirty="0" err="1" smtClean="0">
                <a:solidFill>
                  <a:srgbClr val="000000"/>
                </a:solidFill>
                <a:latin typeface="Lucida Console"/>
              </a:rPr>
              <a:t>qry</a:t>
            </a:r>
            <a:r>
              <a:rPr lang="nl-NL" sz="1050" dirty="0" smtClean="0">
                <a:solidFill>
                  <a:srgbClr val="000000"/>
                </a:solidFill>
                <a:latin typeface="Lucida Console"/>
              </a:rPr>
              <a:t> = </a:t>
            </a:r>
            <a:r>
              <a:rPr lang="nl-NL" sz="1050" dirty="0" err="1" smtClean="0">
                <a:solidFill>
                  <a:srgbClr val="0000FF"/>
                </a:solidFill>
                <a:latin typeface="Lucida Console"/>
              </a:rPr>
              <a:t>from</a:t>
            </a:r>
            <a:r>
              <a:rPr lang="nl-NL" sz="1050" dirty="0" smtClean="0">
                <a:solidFill>
                  <a:srgbClr val="000000"/>
                </a:solidFill>
                <a:latin typeface="Lucida Console"/>
              </a:rPr>
              <a:t> p </a:t>
            </a:r>
            <a:r>
              <a:rPr lang="nl-NL" sz="1050" dirty="0" smtClean="0">
                <a:solidFill>
                  <a:srgbClr val="0000FF"/>
                </a:solidFill>
                <a:latin typeface="Lucida Console"/>
              </a:rPr>
              <a:t>in</a:t>
            </a:r>
            <a:r>
              <a:rPr lang="nl-NL" sz="1050" dirty="0" smtClean="0">
                <a:solidFill>
                  <a:srgbClr val="000000"/>
                </a:solidFill>
                <a:latin typeface="Lucida Console"/>
              </a:rPr>
              <a:t> _</a:t>
            </a:r>
            <a:r>
              <a:rPr lang="nl-NL" sz="1050" dirty="0" err="1" smtClean="0">
                <a:solidFill>
                  <a:srgbClr val="000000"/>
                </a:solidFill>
                <a:latin typeface="Lucida Console"/>
              </a:rPr>
              <a:t>context.GetProductsQuery</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err="1" smtClean="0">
                <a:solidFill>
                  <a:srgbClr val="0000FF"/>
                </a:solidFill>
                <a:latin typeface="Lucida Console"/>
              </a:rPr>
              <a:t>where</a:t>
            </a:r>
            <a:r>
              <a:rPr lang="nl-NL" sz="1050" dirty="0" smtClean="0">
                <a:solidFill>
                  <a:srgbClr val="000000"/>
                </a:solidFill>
                <a:latin typeface="Lucida Console"/>
              </a:rPr>
              <a:t> </a:t>
            </a:r>
            <a:r>
              <a:rPr lang="nl-NL" sz="1050" dirty="0" err="1" smtClean="0">
                <a:solidFill>
                  <a:srgbClr val="000000"/>
                </a:solidFill>
                <a:latin typeface="Lucida Console"/>
              </a:rPr>
              <a:t>p.UnitPrice</a:t>
            </a:r>
            <a:r>
              <a:rPr lang="nl-NL" sz="1050" dirty="0" smtClean="0">
                <a:solidFill>
                  <a:srgbClr val="000000"/>
                </a:solidFill>
                <a:latin typeface="Lucida Console"/>
              </a:rPr>
              <a:t> &gt; 20</a:t>
            </a:r>
          </a:p>
          <a:p>
            <a:r>
              <a:rPr lang="nl-NL" sz="1050" dirty="0" smtClean="0">
                <a:solidFill>
                  <a:srgbClr val="000000"/>
                </a:solidFill>
                <a:latin typeface="Lucida Console"/>
              </a:rPr>
              <a:t>                  </a:t>
            </a:r>
            <a:r>
              <a:rPr lang="nl-NL" sz="1050" dirty="0" err="1" smtClean="0">
                <a:solidFill>
                  <a:srgbClr val="0000FF"/>
                </a:solidFill>
                <a:latin typeface="Lucida Console"/>
              </a:rPr>
              <a:t>orderby</a:t>
            </a:r>
            <a:r>
              <a:rPr lang="nl-NL" sz="1050" dirty="0" smtClean="0">
                <a:solidFill>
                  <a:srgbClr val="000000"/>
                </a:solidFill>
                <a:latin typeface="Lucida Console"/>
              </a:rPr>
              <a:t> </a:t>
            </a:r>
            <a:r>
              <a:rPr lang="nl-NL" sz="1050" dirty="0" err="1" smtClean="0">
                <a:solidFill>
                  <a:srgbClr val="000000"/>
                </a:solidFill>
                <a:latin typeface="Lucida Console"/>
              </a:rPr>
              <a:t>p.ProductName</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smtClean="0">
                <a:solidFill>
                  <a:srgbClr val="0000FF"/>
                </a:solidFill>
                <a:latin typeface="Lucida Console"/>
              </a:rPr>
              <a:t>select</a:t>
            </a:r>
            <a:r>
              <a:rPr lang="nl-NL" sz="1050" dirty="0" smtClean="0">
                <a:solidFill>
                  <a:srgbClr val="000000"/>
                </a:solidFill>
                <a:latin typeface="Lucida Console"/>
              </a:rPr>
              <a:t> p;</a:t>
            </a:r>
            <a:endParaRPr lang="nl-NL" sz="105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85720" y="1357304"/>
            <a:ext cx="6185181" cy="3574662"/>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Blend - Data</a:t>
            </a:r>
            <a:endParaRPr lang="en-US" dirty="0"/>
          </a:p>
        </p:txBody>
      </p:sp>
      <p:pic>
        <p:nvPicPr>
          <p:cNvPr id="16387" name="Picture 3"/>
          <p:cNvPicPr>
            <a:picLocks noGrp="1" noChangeAspect="1" noChangeArrowheads="1"/>
          </p:cNvPicPr>
          <p:nvPr>
            <p:ph idx="1"/>
          </p:nvPr>
        </p:nvPicPr>
        <p:blipFill>
          <a:blip r:embed="rId3" cstate="print"/>
          <a:stretch>
            <a:fillRect/>
          </a:stretch>
        </p:blipFill>
        <p:spPr bwMode="auto">
          <a:xfrm>
            <a:off x="6643702" y="928676"/>
            <a:ext cx="2262717" cy="3394075"/>
          </a:xfrm>
          <a:prstGeom prst="rect">
            <a:avLst/>
          </a:prstGeom>
          <a:noFill/>
          <a:ln w="9525">
            <a:noFill/>
            <a:miter lim="800000"/>
            <a:headEnd/>
            <a:tailEnd/>
          </a:ln>
        </p:spPr>
      </p:pic>
      <p:cxnSp>
        <p:nvCxnSpPr>
          <p:cNvPr id="7" name="Curved Connector 6"/>
          <p:cNvCxnSpPr/>
          <p:nvPr/>
        </p:nvCxnSpPr>
        <p:spPr>
          <a:xfrm rot="10800000">
            <a:off x="3714744" y="3714758"/>
            <a:ext cx="857256" cy="285752"/>
          </a:xfrm>
          <a:prstGeom prst="curved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Oval 5"/>
          <p:cNvSpPr/>
          <p:nvPr/>
        </p:nvSpPr>
        <p:spPr bwMode="auto">
          <a:xfrm>
            <a:off x="6000760" y="1643056"/>
            <a:ext cx="357190" cy="353582"/>
          </a:xfrm>
          <a:prstGeom prst="ellipse">
            <a:avLst/>
          </a:prstGeom>
          <a:noFill/>
          <a:ln w="38100">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a:defRPr/>
            </a:pPr>
            <a:endParaRPr lang="nl-NL" sz="2300" dirty="0">
              <a:solidFill>
                <a:srgbClr val="FFFFFF"/>
              </a:solidFill>
              <a:effectLst>
                <a:outerShdw blurRad="38100" dist="38100" dir="2700000" algn="tl">
                  <a:srgbClr val="000000">
                    <a:alpha val="43137"/>
                  </a:srgbClr>
                </a:outerShdw>
              </a:effectLst>
            </a:endParaRPr>
          </a:p>
        </p:txBody>
      </p:sp>
      <p:cxnSp>
        <p:nvCxnSpPr>
          <p:cNvPr id="9" name="Straight Arrow Connector 8"/>
          <p:cNvCxnSpPr/>
          <p:nvPr/>
        </p:nvCxnSpPr>
        <p:spPr>
          <a:xfrm rot="5400000" flipH="1" flipV="1">
            <a:off x="6357950" y="1357304"/>
            <a:ext cx="357190" cy="357190"/>
          </a:xfrm>
          <a:prstGeom prst="straightConnector1">
            <a:avLst/>
          </a:prstGeom>
          <a:noFill/>
          <a:ln w="38100">
            <a:solidFill>
              <a:srgbClr val="FF3300"/>
            </a:solidFill>
            <a:headEnd type="none" w="med" len="med"/>
            <a:tailEnd type="arrow" w="med" len="med"/>
          </a:ln>
        </p:spPr>
        <p:style>
          <a:lnRef idx="0">
            <a:schemeClr val="accent1"/>
          </a:lnRef>
          <a:fillRef idx="3">
            <a:schemeClr val="accent1"/>
          </a:fillRef>
          <a:effectRef idx="3">
            <a:schemeClr val="accent1"/>
          </a:effectRef>
          <a:fontRef idx="minor">
            <a:schemeClr val="lt1"/>
          </a:fontRef>
        </p:style>
      </p:cxn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MainPage.xaml</a:t>
            </a:r>
            <a:endParaRPr lang="en-US" dirty="0"/>
          </a:p>
        </p:txBody>
      </p:sp>
      <p:sp>
        <p:nvSpPr>
          <p:cNvPr id="5" name="Content Placeholder 4"/>
          <p:cNvSpPr>
            <a:spLocks noGrp="1"/>
          </p:cNvSpPr>
          <p:nvPr>
            <p:ph idx="1"/>
          </p:nvPr>
        </p:nvSpPr>
        <p:spPr/>
        <p:txBody>
          <a:bodyPr/>
          <a:lstStyle/>
          <a:p>
            <a:endParaRPr lang="nl-NL"/>
          </a:p>
        </p:txBody>
      </p:sp>
      <p:sp>
        <p:nvSpPr>
          <p:cNvPr id="4" name="TextBox 3"/>
          <p:cNvSpPr txBox="1"/>
          <p:nvPr/>
        </p:nvSpPr>
        <p:spPr>
          <a:xfrm>
            <a:off x="470425" y="1372196"/>
            <a:ext cx="7705956" cy="3000821"/>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none" rtlCol="0">
            <a:spAutoFit/>
          </a:bodyPr>
          <a:lstStyle/>
          <a:p>
            <a:r>
              <a:rPr lang="nl-NL" sz="1050" dirty="0" smtClean="0">
                <a:solidFill>
                  <a:srgbClr val="0000FF"/>
                </a:solidFill>
                <a:latin typeface="Lucida Console"/>
              </a:rPr>
              <a:t>&lt;</a:t>
            </a:r>
            <a:r>
              <a:rPr lang="nl-NL" sz="1050" dirty="0" err="1" smtClean="0">
                <a:solidFill>
                  <a:srgbClr val="A31515"/>
                </a:solidFill>
                <a:latin typeface="Lucida Console"/>
              </a:rPr>
              <a:t>UserControl.Resources</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smtClean="0">
                <a:solidFill>
                  <a:srgbClr val="A31515"/>
                </a:solidFill>
                <a:latin typeface="Lucida Console"/>
              </a:rPr>
              <a:t>local</a:t>
            </a:r>
            <a:r>
              <a:rPr lang="nl-NL" sz="1050" dirty="0" smtClean="0">
                <a:solidFill>
                  <a:srgbClr val="0000FF"/>
                </a:solidFill>
                <a:latin typeface="Lucida Console"/>
              </a:rPr>
              <a:t>:</a:t>
            </a:r>
            <a:r>
              <a:rPr lang="nl-NL" sz="1050" dirty="0" smtClean="0">
                <a:solidFill>
                  <a:srgbClr val="A31515"/>
                </a:solidFill>
                <a:latin typeface="Lucida Console"/>
              </a:rPr>
              <a:t>MainViewModel</a:t>
            </a:r>
            <a:r>
              <a:rPr lang="nl-NL" sz="1050" dirty="0" smtClean="0">
                <a:solidFill>
                  <a:srgbClr val="FF0000"/>
                </a:solidFill>
                <a:latin typeface="Lucida Console"/>
              </a:rPr>
              <a:t> x</a:t>
            </a:r>
            <a:r>
              <a:rPr lang="nl-NL" sz="1050" dirty="0" smtClean="0">
                <a:solidFill>
                  <a:srgbClr val="0000FF"/>
                </a:solidFill>
                <a:latin typeface="Lucida Console"/>
              </a:rPr>
              <a:t>:</a:t>
            </a:r>
            <a:r>
              <a:rPr lang="nl-NL" sz="1050" dirty="0" smtClean="0">
                <a:solidFill>
                  <a:srgbClr val="FF0000"/>
                </a:solidFill>
                <a:latin typeface="Lucida Console"/>
              </a:rPr>
              <a:t>Key</a:t>
            </a:r>
            <a:r>
              <a:rPr lang="nl-NL" sz="1050" dirty="0" smtClean="0">
                <a:solidFill>
                  <a:srgbClr val="0000FF"/>
                </a:solidFill>
                <a:latin typeface="Lucida Console"/>
              </a:rPr>
              <a:t>="MainViewModelDataSource"</a:t>
            </a:r>
            <a:r>
              <a:rPr lang="nl-NL" sz="1050" dirty="0" smtClean="0">
                <a:solidFill>
                  <a:srgbClr val="FF0000"/>
                </a:solidFill>
                <a:latin typeface="Lucida Console"/>
              </a:rPr>
              <a:t> d</a:t>
            </a:r>
            <a:r>
              <a:rPr lang="nl-NL" sz="1050" dirty="0" smtClean="0">
                <a:solidFill>
                  <a:srgbClr val="0000FF"/>
                </a:solidFill>
                <a:latin typeface="Lucida Console"/>
              </a:rPr>
              <a:t>:</a:t>
            </a:r>
            <a:r>
              <a:rPr lang="nl-NL" sz="1050" dirty="0" smtClean="0">
                <a:solidFill>
                  <a:srgbClr val="FF0000"/>
                </a:solidFill>
                <a:latin typeface="Lucida Console"/>
              </a:rPr>
              <a:t>IsDataSource</a:t>
            </a:r>
            <a:r>
              <a:rPr lang="nl-NL" sz="1050" dirty="0" smtClean="0">
                <a:solidFill>
                  <a:srgbClr val="0000FF"/>
                </a:solidFill>
                <a:latin typeface="Lucida Console"/>
              </a:rPr>
              <a:t>="True"/&gt;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DataTemplate</a:t>
            </a:r>
            <a:r>
              <a:rPr lang="nl-NL" sz="1050" dirty="0" smtClean="0">
                <a:solidFill>
                  <a:srgbClr val="FF0000"/>
                </a:solidFill>
                <a:latin typeface="Lucida Console"/>
              </a:rPr>
              <a:t> x</a:t>
            </a:r>
            <a:r>
              <a:rPr lang="nl-NL" sz="1050" dirty="0" smtClean="0">
                <a:solidFill>
                  <a:srgbClr val="0000FF"/>
                </a:solidFill>
                <a:latin typeface="Lucida Console"/>
              </a:rPr>
              <a:t>:</a:t>
            </a:r>
            <a:r>
              <a:rPr lang="nl-NL" sz="1050" dirty="0" smtClean="0">
                <a:solidFill>
                  <a:srgbClr val="FF0000"/>
                </a:solidFill>
                <a:latin typeface="Lucida Console"/>
              </a:rPr>
              <a:t>Key</a:t>
            </a:r>
            <a:r>
              <a:rPr lang="nl-NL" sz="1050" dirty="0" smtClean="0">
                <a:solidFill>
                  <a:srgbClr val="0000FF"/>
                </a:solidFill>
                <a:latin typeface="Lucida Console"/>
              </a:rPr>
              <a:t>="ProductTemplate"&gt;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StackPanel</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TextBlock</a:t>
            </a:r>
            <a:r>
              <a:rPr lang="nl-NL" sz="1050" dirty="0" smtClean="0">
                <a:solidFill>
                  <a:srgbClr val="FF0000"/>
                </a:solidFill>
                <a:latin typeface="Lucida Console"/>
              </a:rPr>
              <a:t> </a:t>
            </a:r>
            <a:r>
              <a:rPr lang="nl-NL" sz="1050" dirty="0" err="1" smtClean="0">
                <a:solidFill>
                  <a:srgbClr val="FF0000"/>
                </a:solidFill>
                <a:latin typeface="Lucida Console"/>
              </a:rPr>
              <a:t>Text</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ProductName</a:t>
            </a:r>
            <a:r>
              <a:rPr lang="nl-NL" sz="1050" dirty="0" smtClean="0">
                <a:solidFill>
                  <a:srgbClr val="0000FF"/>
                </a:solidFill>
                <a:latin typeface="Lucida Console"/>
              </a:rPr>
              <a:t>}" </a:t>
            </a:r>
            <a:r>
              <a:rPr lang="nl-NL" sz="1050" dirty="0" err="1" smtClean="0">
                <a:solidFill>
                  <a:srgbClr val="FF0000"/>
                </a:solidFill>
                <a:latin typeface="Lucida Console"/>
              </a:rPr>
              <a:t>FontWeight</a:t>
            </a:r>
            <a:r>
              <a:rPr lang="nl-NL" sz="1050" dirty="0" smtClean="0">
                <a:solidFill>
                  <a:srgbClr val="0000FF"/>
                </a:solidFill>
                <a:latin typeface="Lucida Console"/>
              </a:rPr>
              <a:t>="</a:t>
            </a:r>
            <a:r>
              <a:rPr lang="nl-NL" sz="1050" dirty="0" err="1" smtClean="0">
                <a:solidFill>
                  <a:srgbClr val="0000FF"/>
                </a:solidFill>
                <a:latin typeface="Lucida Console"/>
              </a:rPr>
              <a:t>Bold</a:t>
            </a:r>
            <a:r>
              <a:rPr lang="nl-NL" sz="1050" dirty="0" smtClean="0">
                <a:solidFill>
                  <a:srgbClr val="0000FF"/>
                </a:solidFill>
                <a:latin typeface="Lucida Console"/>
              </a:rPr>
              <a:t>"</a:t>
            </a:r>
            <a:r>
              <a:rPr lang="nl-NL" sz="1050" dirty="0" smtClean="0">
                <a:solidFill>
                  <a:srgbClr val="000000"/>
                </a:solidFill>
                <a:latin typeface="Lucida Console"/>
              </a:rPr>
              <a:t> </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TextBlock</a:t>
            </a:r>
            <a:r>
              <a:rPr lang="nl-NL" sz="1050" dirty="0" smtClean="0">
                <a:solidFill>
                  <a:srgbClr val="FF0000"/>
                </a:solidFill>
                <a:latin typeface="Lucida Console"/>
              </a:rPr>
              <a:t> </a:t>
            </a:r>
            <a:r>
              <a:rPr lang="nl-NL" sz="1050" dirty="0" err="1" smtClean="0">
                <a:solidFill>
                  <a:srgbClr val="FF0000"/>
                </a:solidFill>
                <a:latin typeface="Lucida Console"/>
              </a:rPr>
              <a:t>Text</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UnitPrice</a:t>
            </a:r>
            <a:r>
              <a:rPr lang="nl-NL" sz="1050" dirty="0" smtClean="0">
                <a:solidFill>
                  <a:srgbClr val="0000FF"/>
                </a:solidFill>
                <a:latin typeface="Lucida Console"/>
              </a:rPr>
              <a:t>,</a:t>
            </a:r>
            <a:r>
              <a:rPr lang="nl-NL" sz="1050" dirty="0" smtClean="0">
                <a:solidFill>
                  <a:srgbClr val="FF0000"/>
                </a:solidFill>
                <a:latin typeface="Lucida Console"/>
              </a:rPr>
              <a:t> </a:t>
            </a:r>
            <a:r>
              <a:rPr lang="nl-NL" sz="1050" dirty="0" err="1" smtClean="0">
                <a:solidFill>
                  <a:srgbClr val="FF0000"/>
                </a:solidFill>
                <a:latin typeface="Lucida Console"/>
              </a:rPr>
              <a:t>StringFormat</a:t>
            </a:r>
            <a:r>
              <a:rPr lang="nl-NL" sz="1050" dirty="0" smtClean="0">
                <a:solidFill>
                  <a:srgbClr val="0000FF"/>
                </a:solidFill>
                <a:latin typeface="Lucida Console"/>
              </a:rPr>
              <a:t>=C}"/&gt;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StackPanel</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DataTemplate</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0000FF"/>
                </a:solidFill>
                <a:latin typeface="Lucida Console"/>
              </a:rPr>
              <a:t>&lt;/</a:t>
            </a:r>
            <a:r>
              <a:rPr lang="nl-NL" sz="1050" dirty="0" err="1" smtClean="0">
                <a:solidFill>
                  <a:srgbClr val="A31515"/>
                </a:solidFill>
                <a:latin typeface="Lucida Console"/>
              </a:rPr>
              <a:t>UserControl.Resources</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0000FF"/>
                </a:solidFill>
                <a:latin typeface="Lucida Console"/>
              </a:rPr>
              <a:t>&lt;</a:t>
            </a:r>
            <a:r>
              <a:rPr lang="nl-NL" sz="1050" dirty="0" err="1" smtClean="0">
                <a:solidFill>
                  <a:srgbClr val="A31515"/>
                </a:solidFill>
                <a:latin typeface="Lucida Console"/>
              </a:rPr>
              <a:t>Grid</a:t>
            </a:r>
            <a:r>
              <a:rPr lang="nl-NL" sz="1050" dirty="0" smtClean="0">
                <a:solidFill>
                  <a:srgbClr val="FF0000"/>
                </a:solidFill>
                <a:latin typeface="Lucida Console"/>
              </a:rPr>
              <a:t> x</a:t>
            </a:r>
            <a:r>
              <a:rPr lang="nl-NL" sz="1050" dirty="0" smtClean="0">
                <a:solidFill>
                  <a:srgbClr val="0000FF"/>
                </a:solidFill>
                <a:latin typeface="Lucida Console"/>
              </a:rPr>
              <a:t>:</a:t>
            </a:r>
            <a:r>
              <a:rPr lang="nl-NL" sz="1050" dirty="0" smtClean="0">
                <a:solidFill>
                  <a:srgbClr val="FF0000"/>
                </a:solidFill>
                <a:latin typeface="Lucida Console"/>
              </a:rPr>
              <a:t>Name</a:t>
            </a:r>
            <a:r>
              <a:rPr lang="nl-NL" sz="1050" dirty="0" smtClean="0">
                <a:solidFill>
                  <a:srgbClr val="0000FF"/>
                </a:solidFill>
                <a:latin typeface="Lucida Console"/>
              </a:rPr>
              <a:t>="LayoutRoot"</a:t>
            </a:r>
            <a:r>
              <a:rPr lang="nl-NL" sz="1050" dirty="0" smtClean="0">
                <a:solidFill>
                  <a:srgbClr val="FF0000"/>
                </a:solidFill>
                <a:latin typeface="Lucida Console"/>
              </a:rPr>
              <a:t> Background</a:t>
            </a:r>
            <a:r>
              <a:rPr lang="nl-NL" sz="1050" dirty="0" smtClean="0">
                <a:solidFill>
                  <a:srgbClr val="0000FF"/>
                </a:solidFill>
                <a:latin typeface="Lucida Console"/>
              </a:rPr>
              <a:t>="White"</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FF0000"/>
                </a:solidFill>
                <a:latin typeface="Lucida Console"/>
              </a:rPr>
              <a:t>    DataContext</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Source</a:t>
            </a:r>
            <a:r>
              <a:rPr lang="nl-NL" sz="1050" dirty="0" smtClean="0">
                <a:solidFill>
                  <a:srgbClr val="0000FF"/>
                </a:solidFill>
                <a:latin typeface="Lucida Console"/>
              </a:rPr>
              <a:t>={</a:t>
            </a:r>
            <a:r>
              <a:rPr lang="nl-NL" sz="1050" dirty="0" smtClean="0">
                <a:solidFill>
                  <a:srgbClr val="A31515"/>
                </a:solidFill>
                <a:latin typeface="Lucida Console"/>
              </a:rPr>
              <a:t>StaticResource</a:t>
            </a:r>
            <a:r>
              <a:rPr lang="nl-NL" sz="1050" dirty="0" smtClean="0">
                <a:solidFill>
                  <a:srgbClr val="FF0000"/>
                </a:solidFill>
                <a:latin typeface="Lucida Console"/>
              </a:rPr>
              <a:t> MainViewModelDataSource</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err="1" smtClean="0">
                <a:solidFill>
                  <a:srgbClr val="A31515"/>
                </a:solidFill>
                <a:latin typeface="Lucida Console"/>
              </a:rPr>
              <a:t>ListBox</a:t>
            </a:r>
            <a:r>
              <a:rPr lang="nl-NL" sz="1050" dirty="0" smtClean="0">
                <a:solidFill>
                  <a:srgbClr val="FF0000"/>
                </a:solidFill>
                <a:latin typeface="Lucida Console"/>
              </a:rPr>
              <a:t> x</a:t>
            </a:r>
            <a:r>
              <a:rPr lang="nl-NL" sz="1050" dirty="0" smtClean="0">
                <a:solidFill>
                  <a:srgbClr val="0000FF"/>
                </a:solidFill>
                <a:latin typeface="Lucida Console"/>
              </a:rPr>
              <a:t>:</a:t>
            </a:r>
            <a:r>
              <a:rPr lang="nl-NL" sz="1050" dirty="0" smtClean="0">
                <a:solidFill>
                  <a:srgbClr val="FF0000"/>
                </a:solidFill>
                <a:latin typeface="Lucida Console"/>
              </a:rPr>
              <a:t>Name</a:t>
            </a:r>
            <a:r>
              <a:rPr lang="nl-NL" sz="1050" dirty="0" smtClean="0">
                <a:solidFill>
                  <a:srgbClr val="0000FF"/>
                </a:solidFill>
                <a:latin typeface="Lucida Console"/>
              </a:rPr>
              <a:t>="listBox"</a:t>
            </a:r>
            <a:r>
              <a:rPr lang="nl-NL" sz="1050" dirty="0" smtClean="0">
                <a:solidFill>
                  <a:srgbClr val="FF0000"/>
                </a:solidFill>
                <a:latin typeface="Lucida Console"/>
              </a:rPr>
              <a:t> </a:t>
            </a:r>
            <a:r>
              <a:rPr lang="nl-NL" sz="1050" dirty="0" err="1" smtClean="0">
                <a:solidFill>
                  <a:srgbClr val="FF0000"/>
                </a:solidFill>
                <a:latin typeface="Lucida Console"/>
              </a:rPr>
              <a:t>HorizontalAlignment</a:t>
            </a:r>
            <a:r>
              <a:rPr lang="nl-NL" sz="1050" dirty="0" smtClean="0">
                <a:solidFill>
                  <a:srgbClr val="0000FF"/>
                </a:solidFill>
                <a:latin typeface="Lucida Console"/>
              </a:rPr>
              <a:t>="</a:t>
            </a:r>
            <a:r>
              <a:rPr lang="nl-NL" sz="1050" dirty="0" err="1" smtClean="0">
                <a:solidFill>
                  <a:srgbClr val="0000FF"/>
                </a:solidFill>
                <a:latin typeface="Lucida Console"/>
              </a:rPr>
              <a:t>Left</a:t>
            </a:r>
            <a:r>
              <a:rPr lang="nl-NL" sz="1050" dirty="0" smtClean="0">
                <a:solidFill>
                  <a:srgbClr val="0000FF"/>
                </a:solidFill>
                <a:latin typeface="Lucida Console"/>
              </a:rPr>
              <a:t>"</a:t>
            </a:r>
            <a:r>
              <a:rPr lang="nl-NL" sz="1050" dirty="0" smtClean="0">
                <a:solidFill>
                  <a:srgbClr val="FF0000"/>
                </a:solidFill>
                <a:latin typeface="Lucida Console"/>
              </a:rPr>
              <a:t> </a:t>
            </a:r>
            <a:r>
              <a:rPr lang="nl-NL" sz="1050" dirty="0" err="1" smtClean="0">
                <a:solidFill>
                  <a:srgbClr val="FF0000"/>
                </a:solidFill>
                <a:latin typeface="Lucida Console"/>
              </a:rPr>
              <a:t>Width</a:t>
            </a:r>
            <a:r>
              <a:rPr lang="nl-NL" sz="1050" dirty="0" smtClean="0">
                <a:solidFill>
                  <a:srgbClr val="0000FF"/>
                </a:solidFill>
                <a:latin typeface="Lucida Console"/>
              </a:rPr>
              <a:t>="277"</a:t>
            </a:r>
            <a:r>
              <a:rPr lang="nl-NL" sz="1050" dirty="0" smtClean="0">
                <a:solidFill>
                  <a:srgbClr val="FF0000"/>
                </a:solidFill>
                <a:latin typeface="Lucida Console"/>
              </a:rPr>
              <a:t> Margin</a:t>
            </a:r>
            <a:r>
              <a:rPr lang="nl-NL" sz="1050" dirty="0" smtClean="0">
                <a:solidFill>
                  <a:srgbClr val="0000FF"/>
                </a:solidFill>
                <a:latin typeface="Lucida Console"/>
              </a:rPr>
              <a:t>="25,25,0,22"</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smtClean="0">
                <a:solidFill>
                  <a:srgbClr val="FF0000"/>
                </a:solidFill>
                <a:latin typeface="Lucida Console"/>
              </a:rPr>
              <a:t>    </a:t>
            </a:r>
            <a:r>
              <a:rPr lang="nl-NL" sz="1050" dirty="0" err="1" smtClean="0">
                <a:solidFill>
                  <a:srgbClr val="FF0000"/>
                </a:solidFill>
                <a:latin typeface="Lucida Console"/>
              </a:rPr>
              <a:t>ItemTemplate</a:t>
            </a:r>
            <a:r>
              <a:rPr lang="nl-NL" sz="1050" dirty="0" smtClean="0">
                <a:solidFill>
                  <a:srgbClr val="0000FF"/>
                </a:solidFill>
                <a:latin typeface="Lucida Console"/>
              </a:rPr>
              <a:t>="{</a:t>
            </a:r>
            <a:r>
              <a:rPr lang="nl-NL" sz="1050" dirty="0" err="1" smtClean="0">
                <a:solidFill>
                  <a:srgbClr val="A31515"/>
                </a:solidFill>
                <a:latin typeface="Lucida Console"/>
              </a:rPr>
              <a:t>StaticResource</a:t>
            </a:r>
            <a:r>
              <a:rPr lang="nl-NL" sz="1050" dirty="0" smtClean="0">
                <a:solidFill>
                  <a:srgbClr val="FF0000"/>
                </a:solidFill>
                <a:latin typeface="Lucida Console"/>
              </a:rPr>
              <a:t> </a:t>
            </a:r>
            <a:r>
              <a:rPr lang="nl-NL" sz="1050" dirty="0" err="1" smtClean="0">
                <a:solidFill>
                  <a:srgbClr val="FF0000"/>
                </a:solidFill>
                <a:latin typeface="Lucida Console"/>
              </a:rPr>
              <a:t>ProductTemplate</a:t>
            </a:r>
            <a:r>
              <a:rPr lang="nl-NL" sz="1050" dirty="0" smtClean="0">
                <a:solidFill>
                  <a:srgbClr val="0000FF"/>
                </a:solidFill>
                <a:latin typeface="Lucida Console"/>
              </a:rPr>
              <a: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FF0000"/>
                </a:solidFill>
                <a:latin typeface="Lucida Console"/>
              </a:rPr>
              <a:t>    </a:t>
            </a:r>
            <a:r>
              <a:rPr lang="nl-NL" sz="1050" dirty="0" err="1" smtClean="0">
                <a:solidFill>
                  <a:srgbClr val="FF0000"/>
                </a:solidFill>
                <a:latin typeface="Lucida Console"/>
              </a:rPr>
              <a:t>ItemsSource</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Products</a:t>
            </a:r>
            <a:r>
              <a:rPr lang="nl-NL" sz="1050" dirty="0" smtClean="0">
                <a:solidFill>
                  <a:srgbClr val="0000FF"/>
                </a:solidFill>
                <a:latin typeface="Lucida Console"/>
              </a:rPr>
              <a:t>}" /&gt;</a:t>
            </a:r>
            <a:endParaRPr lang="nl-NL" sz="1050" dirty="0" smtClean="0">
              <a:solidFill>
                <a:srgbClr val="000000"/>
              </a:solidFill>
              <a:latin typeface="Lucida Console"/>
            </a:endParaRPr>
          </a:p>
          <a:p>
            <a:r>
              <a:rPr lang="nl-NL" sz="1050" dirty="0" smtClean="0">
                <a:solidFill>
                  <a:srgbClr val="A31515"/>
                </a:solidFill>
                <a:latin typeface="Lucida Console"/>
              </a:rPr>
              <a:t>    </a:t>
            </a:r>
            <a:r>
              <a:rPr lang="nl-NL" sz="1050" dirty="0" smtClean="0">
                <a:solidFill>
                  <a:srgbClr val="0000FF"/>
                </a:solidFill>
                <a:latin typeface="Lucida Console"/>
              </a:rPr>
              <a:t>&lt;</a:t>
            </a:r>
            <a:r>
              <a:rPr lang="nl-NL" sz="1050" dirty="0" smtClean="0">
                <a:solidFill>
                  <a:srgbClr val="A31515"/>
                </a:solidFill>
                <a:latin typeface="Lucida Console"/>
              </a:rPr>
              <a:t>Button</a:t>
            </a:r>
            <a:r>
              <a:rPr lang="nl-NL" sz="1050" dirty="0" smtClean="0">
                <a:solidFill>
                  <a:srgbClr val="FF0000"/>
                </a:solidFill>
                <a:latin typeface="Lucida Console"/>
              </a:rPr>
              <a:t> Content</a:t>
            </a:r>
            <a:r>
              <a:rPr lang="nl-NL" sz="1050" dirty="0" smtClean="0">
                <a:solidFill>
                  <a:srgbClr val="0000FF"/>
                </a:solidFill>
                <a:latin typeface="Lucida Console"/>
              </a:rPr>
              <a:t>="Button"</a:t>
            </a:r>
            <a:r>
              <a:rPr lang="nl-NL" sz="1050" dirty="0" smtClean="0">
                <a:solidFill>
                  <a:srgbClr val="FF0000"/>
                </a:solidFill>
                <a:latin typeface="Lucida Console"/>
              </a:rPr>
              <a:t> </a:t>
            </a:r>
            <a:r>
              <a:rPr lang="nl-NL" sz="1050" dirty="0" err="1" smtClean="0">
                <a:solidFill>
                  <a:srgbClr val="FF0000"/>
                </a:solidFill>
                <a:latin typeface="Lucida Console"/>
              </a:rPr>
              <a:t>HorizontalAlignment</a:t>
            </a:r>
            <a:r>
              <a:rPr lang="nl-NL" sz="1050" dirty="0" smtClean="0">
                <a:solidFill>
                  <a:srgbClr val="0000FF"/>
                </a:solidFill>
                <a:latin typeface="Lucida Console"/>
              </a:rPr>
              <a:t>="Right"</a:t>
            </a:r>
            <a:r>
              <a:rPr lang="nl-NL" sz="1050" dirty="0" smtClean="0">
                <a:solidFill>
                  <a:srgbClr val="FF0000"/>
                </a:solidFill>
                <a:latin typeface="Lucida Console"/>
              </a:rPr>
              <a:t> </a:t>
            </a:r>
            <a:r>
              <a:rPr lang="nl-NL" sz="1050" dirty="0" err="1" smtClean="0">
                <a:solidFill>
                  <a:srgbClr val="FF0000"/>
                </a:solidFill>
                <a:latin typeface="Lucida Console"/>
              </a:rPr>
              <a:t>Height</a:t>
            </a:r>
            <a:r>
              <a:rPr lang="nl-NL" sz="1050" dirty="0" smtClean="0">
                <a:solidFill>
                  <a:srgbClr val="0000FF"/>
                </a:solidFill>
                <a:latin typeface="Lucida Console"/>
              </a:rPr>
              <a:t>="30"</a:t>
            </a:r>
            <a:r>
              <a:rPr lang="nl-NL" sz="1050" dirty="0" smtClean="0">
                <a:solidFill>
                  <a:srgbClr val="FF0000"/>
                </a:solidFill>
                <a:latin typeface="Lucida Console"/>
              </a:rPr>
              <a:t> Margin</a:t>
            </a:r>
            <a:r>
              <a:rPr lang="nl-NL" sz="1050" dirty="0" smtClean="0">
                <a:solidFill>
                  <a:srgbClr val="0000FF"/>
                </a:solidFill>
                <a:latin typeface="Lucida Console"/>
              </a:rPr>
              <a:t>="0,25,224,0"</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FF0000"/>
                </a:solidFill>
                <a:latin typeface="Lucida Console"/>
              </a:rPr>
              <a:t>    </a:t>
            </a:r>
            <a:r>
              <a:rPr lang="nl-NL" sz="1050" dirty="0" err="1" smtClean="0">
                <a:solidFill>
                  <a:srgbClr val="FF0000"/>
                </a:solidFill>
                <a:latin typeface="Lucida Console"/>
              </a:rPr>
              <a:t>VerticalAlignment</a:t>
            </a:r>
            <a:r>
              <a:rPr lang="nl-NL" sz="1050" dirty="0" smtClean="0">
                <a:solidFill>
                  <a:srgbClr val="0000FF"/>
                </a:solidFill>
                <a:latin typeface="Lucida Console"/>
              </a:rPr>
              <a:t>="Top"</a:t>
            </a:r>
            <a:r>
              <a:rPr lang="nl-NL" sz="1050" dirty="0" smtClean="0">
                <a:solidFill>
                  <a:srgbClr val="FF0000"/>
                </a:solidFill>
                <a:latin typeface="Lucida Console"/>
              </a:rPr>
              <a:t> </a:t>
            </a:r>
            <a:r>
              <a:rPr lang="nl-NL" sz="1050" dirty="0" err="1" smtClean="0">
                <a:solidFill>
                  <a:srgbClr val="FF0000"/>
                </a:solidFill>
                <a:latin typeface="Lucida Console"/>
              </a:rPr>
              <a:t>Width</a:t>
            </a:r>
            <a:r>
              <a:rPr lang="nl-NL" sz="1050" dirty="0" smtClean="0">
                <a:solidFill>
                  <a:srgbClr val="0000FF"/>
                </a:solidFill>
                <a:latin typeface="Lucida Console"/>
              </a:rPr>
              <a:t>="111"</a:t>
            </a:r>
            <a:r>
              <a:rPr lang="nl-NL" sz="1050" dirty="0" smtClean="0">
                <a:solidFill>
                  <a:srgbClr val="FF0000"/>
                </a:solidFill>
                <a:latin typeface="Lucida Console"/>
              </a:rPr>
              <a:t> </a:t>
            </a:r>
            <a:r>
              <a:rPr lang="nl-NL" sz="1050" dirty="0" err="1" smtClean="0">
                <a:solidFill>
                  <a:srgbClr val="FF0000"/>
                </a:solidFill>
                <a:latin typeface="Lucida Console"/>
              </a:rPr>
              <a:t>Command</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RaiseUnitPrice</a:t>
            </a:r>
            <a:r>
              <a:rPr lang="nl-NL" sz="1050" dirty="0" smtClean="0">
                <a:solidFill>
                  <a:srgbClr val="0000FF"/>
                </a:solidFill>
                <a:latin typeface="Lucida Console"/>
              </a:rPr>
              <a:t>,</a:t>
            </a:r>
            <a:r>
              <a:rPr lang="nl-NL" sz="1050" dirty="0" smtClean="0">
                <a:solidFill>
                  <a:srgbClr val="FF0000"/>
                </a:solidFill>
                <a:latin typeface="Lucida Console"/>
              </a:rPr>
              <a:t> Mode</a:t>
            </a:r>
            <a:r>
              <a:rPr lang="nl-NL" sz="1050" dirty="0" smtClean="0">
                <a:solidFill>
                  <a:srgbClr val="0000FF"/>
                </a:solidFill>
                <a:latin typeface="Lucida Console"/>
              </a:rPr>
              <a:t>=</a:t>
            </a:r>
            <a:r>
              <a:rPr lang="nl-NL" sz="1050" dirty="0" err="1" smtClean="0">
                <a:solidFill>
                  <a:srgbClr val="0000FF"/>
                </a:solidFill>
                <a:latin typeface="Lucida Console"/>
              </a:rPr>
              <a:t>OneWay</a:t>
            </a:r>
            <a:r>
              <a:rPr lang="nl-NL" sz="1050" dirty="0" smtClean="0">
                <a:solidFill>
                  <a:srgbClr val="0000FF"/>
                </a:solidFill>
                <a:latin typeface="Lucida Console"/>
              </a:rPr>
              <a:t>}"</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FF0000"/>
                </a:solidFill>
                <a:latin typeface="Lucida Console"/>
              </a:rPr>
              <a:t>    </a:t>
            </a:r>
            <a:r>
              <a:rPr lang="nl-NL" sz="1050" dirty="0" err="1" smtClean="0">
                <a:solidFill>
                  <a:srgbClr val="FF0000"/>
                </a:solidFill>
                <a:latin typeface="Lucida Console"/>
              </a:rPr>
              <a:t>CommandParameter</a:t>
            </a:r>
            <a:r>
              <a:rPr lang="nl-NL" sz="1050" dirty="0" smtClean="0">
                <a:solidFill>
                  <a:srgbClr val="0000FF"/>
                </a:solidFill>
                <a:latin typeface="Lucida Console"/>
              </a:rPr>
              <a:t>="{</a:t>
            </a:r>
            <a:r>
              <a:rPr lang="nl-NL" sz="1050" dirty="0" smtClean="0">
                <a:solidFill>
                  <a:srgbClr val="A31515"/>
                </a:solidFill>
                <a:latin typeface="Lucida Console"/>
              </a:rPr>
              <a:t>Binding</a:t>
            </a:r>
            <a:r>
              <a:rPr lang="nl-NL" sz="1050" dirty="0" smtClean="0">
                <a:solidFill>
                  <a:srgbClr val="FF0000"/>
                </a:solidFill>
                <a:latin typeface="Lucida Console"/>
              </a:rPr>
              <a:t> </a:t>
            </a:r>
            <a:r>
              <a:rPr lang="nl-NL" sz="1050" dirty="0" err="1" smtClean="0">
                <a:solidFill>
                  <a:srgbClr val="FF0000"/>
                </a:solidFill>
                <a:latin typeface="Lucida Console"/>
              </a:rPr>
              <a:t>SelectedItem</a:t>
            </a:r>
            <a:r>
              <a:rPr lang="nl-NL" sz="1050" dirty="0" smtClean="0">
                <a:solidFill>
                  <a:srgbClr val="0000FF"/>
                </a:solidFill>
                <a:latin typeface="Lucida Console"/>
              </a:rPr>
              <a:t>,</a:t>
            </a:r>
            <a:r>
              <a:rPr lang="nl-NL" sz="1050" dirty="0" smtClean="0">
                <a:solidFill>
                  <a:srgbClr val="FF0000"/>
                </a:solidFill>
                <a:latin typeface="Lucida Console"/>
              </a:rPr>
              <a:t> </a:t>
            </a:r>
            <a:r>
              <a:rPr lang="nl-NL" sz="1050" dirty="0" err="1" smtClean="0">
                <a:solidFill>
                  <a:srgbClr val="FF0000"/>
                </a:solidFill>
                <a:latin typeface="Lucida Console"/>
              </a:rPr>
              <a:t>ElementName</a:t>
            </a:r>
            <a:r>
              <a:rPr lang="nl-NL" sz="1050" dirty="0" smtClean="0">
                <a:solidFill>
                  <a:srgbClr val="0000FF"/>
                </a:solidFill>
                <a:latin typeface="Lucida Console"/>
              </a:rPr>
              <a:t>=</a:t>
            </a:r>
            <a:r>
              <a:rPr lang="nl-NL" sz="1050" dirty="0" err="1" smtClean="0">
                <a:solidFill>
                  <a:srgbClr val="0000FF"/>
                </a:solidFill>
                <a:latin typeface="Lucida Console"/>
              </a:rPr>
              <a:t>listBox</a:t>
            </a:r>
            <a:r>
              <a:rPr lang="nl-NL" sz="1050" dirty="0" smtClean="0">
                <a:solidFill>
                  <a:srgbClr val="0000FF"/>
                </a:solidFill>
                <a:latin typeface="Lucida Console"/>
              </a:rPr>
              <a:t>}"/&gt;</a:t>
            </a:r>
            <a:endParaRPr lang="nl-NL" sz="1050" dirty="0" smtClean="0">
              <a:solidFill>
                <a:srgbClr val="000000"/>
              </a:solidFill>
              <a:latin typeface="Lucida Console"/>
            </a:endParaRPr>
          </a:p>
          <a:p>
            <a:r>
              <a:rPr lang="nl-NL" sz="1050" dirty="0" smtClean="0">
                <a:solidFill>
                  <a:srgbClr val="0000FF"/>
                </a:solidFill>
                <a:latin typeface="Lucida Console"/>
              </a:rPr>
              <a:t>&lt;/</a:t>
            </a:r>
            <a:r>
              <a:rPr lang="nl-NL" sz="1050" dirty="0" err="1" smtClean="0">
                <a:solidFill>
                  <a:srgbClr val="A31515"/>
                </a:solidFill>
                <a:latin typeface="Lucida Console"/>
              </a:rPr>
              <a:t>Grid</a:t>
            </a:r>
            <a:r>
              <a:rPr lang="nl-NL" sz="1050" dirty="0" smtClean="0">
                <a:solidFill>
                  <a:srgbClr val="0000FF"/>
                </a:solidFill>
                <a:latin typeface="Lucida Console"/>
              </a:rPr>
              <a:t>&gt;</a:t>
            </a:r>
            <a:endParaRPr lang="nl-NL" sz="105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RaiseUnitPrice</a:t>
            </a:r>
            <a:r>
              <a:rPr lang="en-US" dirty="0" smtClean="0"/>
              <a:t> Command</a:t>
            </a:r>
            <a:endParaRPr lang="en-US" dirty="0"/>
          </a:p>
        </p:txBody>
      </p:sp>
      <p:sp>
        <p:nvSpPr>
          <p:cNvPr id="5" name="Content Placeholder 4"/>
          <p:cNvSpPr>
            <a:spLocks noGrp="1"/>
          </p:cNvSpPr>
          <p:nvPr>
            <p:ph idx="1"/>
          </p:nvPr>
        </p:nvSpPr>
        <p:spPr/>
        <p:txBody>
          <a:bodyPr/>
          <a:lstStyle/>
          <a:p>
            <a:endParaRPr lang="nl-NL"/>
          </a:p>
        </p:txBody>
      </p:sp>
      <p:sp>
        <p:nvSpPr>
          <p:cNvPr id="4" name="TextBox 3"/>
          <p:cNvSpPr txBox="1"/>
          <p:nvPr/>
        </p:nvSpPr>
        <p:spPr>
          <a:xfrm>
            <a:off x="470425" y="1372196"/>
            <a:ext cx="6316153" cy="3485570"/>
          </a:xfrm>
          <a:prstGeom prst="rect">
            <a:avLst/>
          </a:prstGeom>
          <a:solidFill>
            <a:schemeClr val="tx1"/>
          </a:solidFill>
          <a:ln>
            <a:solidFill>
              <a:schemeClr val="bg1">
                <a:lumMod val="65000"/>
                <a:lumOff val="35000"/>
              </a:schemeClr>
            </a:solidFill>
          </a:ln>
          <a:effectLst>
            <a:reflection blurRad="6350" stA="50000" endA="300" endPos="38500" dist="50800" dir="5400000" sy="-100000" algn="bl" rotWithShape="0"/>
          </a:effectLst>
        </p:spPr>
        <p:txBody>
          <a:bodyPr wrap="square" rtlCol="0">
            <a:spAutoFit/>
          </a:bodyPr>
          <a:lstStyle/>
          <a:p>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FF"/>
                </a:solidFill>
                <a:latin typeface="Lucida Console"/>
              </a:rPr>
              <a:t>class</a:t>
            </a:r>
            <a:r>
              <a:rPr lang="nl-NL" sz="1050" dirty="0" smtClean="0">
                <a:solidFill>
                  <a:srgbClr val="000000"/>
                </a:solidFill>
                <a:latin typeface="Lucida Console"/>
              </a:rPr>
              <a:t> </a:t>
            </a:r>
            <a:r>
              <a:rPr lang="nl-NL" sz="1050" dirty="0" err="1" smtClean="0">
                <a:solidFill>
                  <a:srgbClr val="2B91AF"/>
                </a:solidFill>
                <a:latin typeface="Lucida Console"/>
              </a:rPr>
              <a:t>MainViewModel</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2B91AF"/>
                </a:solidFill>
                <a:latin typeface="Lucida Console"/>
              </a:rPr>
              <a:t>ICommand</a:t>
            </a:r>
            <a:r>
              <a:rPr lang="nl-NL" sz="1050" dirty="0" smtClean="0">
                <a:solidFill>
                  <a:srgbClr val="000000"/>
                </a:solidFill>
                <a:latin typeface="Lucida Console"/>
              </a:rPr>
              <a:t> </a:t>
            </a:r>
            <a:r>
              <a:rPr lang="nl-NL" sz="1050" dirty="0" err="1" smtClean="0">
                <a:solidFill>
                  <a:srgbClr val="000000"/>
                </a:solidFill>
                <a:latin typeface="Lucida Console"/>
              </a:rPr>
              <a:t>RaiseUnitPrice</a:t>
            </a:r>
            <a:r>
              <a:rPr lang="nl-NL" sz="1050" dirty="0" smtClean="0">
                <a:solidFill>
                  <a:srgbClr val="000000"/>
                </a:solidFill>
                <a:latin typeface="Lucida Console"/>
              </a:rPr>
              <a:t> { </a:t>
            </a:r>
            <a:r>
              <a:rPr lang="nl-NL" sz="1050" dirty="0" err="1" smtClean="0">
                <a:solidFill>
                  <a:srgbClr val="0000FF"/>
                </a:solidFill>
                <a:latin typeface="Lucida Console"/>
              </a:rPr>
              <a:t>get</a:t>
            </a:r>
            <a:r>
              <a:rPr lang="nl-NL" sz="1050" dirty="0" smtClean="0">
                <a:solidFill>
                  <a:srgbClr val="000000"/>
                </a:solidFill>
                <a:latin typeface="Lucida Console"/>
              </a:rPr>
              <a:t>; </a:t>
            </a:r>
            <a:r>
              <a:rPr lang="nl-NL" sz="1050" dirty="0" smtClean="0">
                <a:solidFill>
                  <a:srgbClr val="0000FF"/>
                </a:solidFill>
                <a:latin typeface="Lucida Console"/>
              </a:rPr>
              <a:t>private</a:t>
            </a:r>
            <a:r>
              <a:rPr lang="nl-NL" sz="1050" dirty="0" smtClean="0">
                <a:solidFill>
                  <a:srgbClr val="000000"/>
                </a:solidFill>
                <a:latin typeface="Lucida Console"/>
              </a:rPr>
              <a:t> </a:t>
            </a:r>
            <a:r>
              <a:rPr lang="nl-NL" sz="1050" dirty="0" smtClean="0">
                <a:solidFill>
                  <a:srgbClr val="0000FF"/>
                </a:solidFill>
                <a:latin typeface="Lucida Console"/>
              </a:rPr>
              <a:t>set</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smtClean="0">
                <a:solidFill>
                  <a:srgbClr val="0000FF"/>
                </a:solidFill>
                <a:latin typeface="Lucida Console"/>
              </a:rPr>
              <a:t>public</a:t>
            </a:r>
            <a:r>
              <a:rPr lang="nl-NL" sz="1050" dirty="0" smtClean="0">
                <a:solidFill>
                  <a:srgbClr val="000000"/>
                </a:solidFill>
                <a:latin typeface="Lucida Console"/>
              </a:rPr>
              <a:t> </a:t>
            </a:r>
            <a:r>
              <a:rPr lang="nl-NL" sz="1050" dirty="0" err="1" smtClean="0">
                <a:solidFill>
                  <a:srgbClr val="000000"/>
                </a:solidFill>
                <a:latin typeface="Lucida Console"/>
              </a:rPr>
              <a:t>MainViewModel</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RaiseUnitPrice</a:t>
            </a:r>
            <a:r>
              <a:rPr lang="nl-NL" sz="1050" dirty="0" smtClean="0">
                <a:solidFill>
                  <a:srgbClr val="000000"/>
                </a:solidFill>
                <a:latin typeface="Lucida Console"/>
              </a:rPr>
              <a:t> = </a:t>
            </a:r>
            <a:r>
              <a:rPr lang="nl-NL" sz="1050" dirty="0" err="1" smtClean="0">
                <a:solidFill>
                  <a:srgbClr val="0000FF"/>
                </a:solidFill>
                <a:latin typeface="Lucida Console"/>
              </a:rPr>
              <a:t>new</a:t>
            </a:r>
            <a:r>
              <a:rPr lang="nl-NL" sz="1050" dirty="0" smtClean="0">
                <a:solidFill>
                  <a:srgbClr val="000000"/>
                </a:solidFill>
                <a:latin typeface="Lucida Console"/>
              </a:rPr>
              <a:t> </a:t>
            </a:r>
            <a:r>
              <a:rPr lang="nl-NL" sz="1050" dirty="0" err="1" smtClean="0">
                <a:solidFill>
                  <a:srgbClr val="2B91AF"/>
                </a:solidFill>
                <a:latin typeface="Lucida Console"/>
              </a:rPr>
              <a:t>DelegateCommand</a:t>
            </a:r>
            <a:r>
              <a:rPr lang="nl-NL" sz="1050" dirty="0" smtClean="0">
                <a:solidFill>
                  <a:srgbClr val="000000"/>
                </a:solidFill>
                <a:latin typeface="Lucida Console"/>
              </a:rPr>
              <a:t>&lt;</a:t>
            </a:r>
            <a:r>
              <a:rPr lang="nl-NL" sz="1050" dirty="0" smtClean="0">
                <a:solidFill>
                  <a:srgbClr val="2B91AF"/>
                </a:solidFill>
                <a:latin typeface="Lucida Console"/>
              </a:rPr>
              <a:t>Product</a:t>
            </a:r>
            <a:r>
              <a:rPr lang="nl-NL" sz="1050" dirty="0" smtClean="0">
                <a:solidFill>
                  <a:srgbClr val="000000"/>
                </a:solidFill>
                <a:latin typeface="Lucida Console"/>
              </a:rPr>
              <a:t>&gt;(</a:t>
            </a:r>
          </a:p>
          <a:p>
            <a:r>
              <a:rPr lang="nl-NL" sz="1050" dirty="0" smtClean="0">
                <a:solidFill>
                  <a:srgbClr val="000000"/>
                </a:solidFill>
                <a:latin typeface="Lucida Console"/>
              </a:rPr>
              <a:t>            p =&gt; {</a:t>
            </a:r>
          </a:p>
          <a:p>
            <a:r>
              <a:rPr lang="nl-NL" sz="1050" dirty="0" smtClean="0">
                <a:solidFill>
                  <a:srgbClr val="000000"/>
                </a:solidFill>
                <a:latin typeface="Lucida Console"/>
              </a:rPr>
              <a:t>                </a:t>
            </a:r>
            <a:r>
              <a:rPr lang="nl-NL" sz="1050" dirty="0" smtClean="0">
                <a:solidFill>
                  <a:srgbClr val="008000"/>
                </a:solidFill>
                <a:latin typeface="Lucida Console"/>
              </a:rPr>
              <a:t>// Raise UnitPrice and Save changes</a:t>
            </a:r>
            <a:endParaRPr lang="nl-NL" sz="1050" dirty="0" smtClean="0">
              <a:solidFill>
                <a:srgbClr val="000000"/>
              </a:solidFill>
              <a:latin typeface="Lucida Console"/>
            </a:endParaRPr>
          </a:p>
          <a:p>
            <a:r>
              <a:rPr lang="nl-NL" sz="1050" dirty="0" smtClean="0">
                <a:solidFill>
                  <a:srgbClr val="000000"/>
                </a:solidFill>
                <a:latin typeface="Lucida Console"/>
              </a:rPr>
              <a:t>                p.UnitPrice *= 2;</a:t>
            </a:r>
          </a:p>
          <a:p>
            <a:r>
              <a:rPr lang="nl-NL" sz="1050" dirty="0" smtClean="0">
                <a:solidFill>
                  <a:srgbClr val="000000"/>
                </a:solidFill>
                <a:latin typeface="Lucida Console"/>
              </a:rPr>
              <a:t>                </a:t>
            </a:r>
            <a:r>
              <a:rPr lang="nl-NL" sz="1050" dirty="0" smtClean="0">
                <a:solidFill>
                  <a:srgbClr val="0000FF"/>
                </a:solidFill>
                <a:latin typeface="Lucida Console"/>
              </a:rPr>
              <a:t>var</a:t>
            </a:r>
            <a:r>
              <a:rPr lang="nl-NL" sz="1050" dirty="0" smtClean="0">
                <a:solidFill>
                  <a:srgbClr val="000000"/>
                </a:solidFill>
                <a:latin typeface="Lucida Console"/>
              </a:rPr>
              <a:t> </a:t>
            </a:r>
            <a:r>
              <a:rPr lang="nl-NL" sz="1050" dirty="0" err="1" smtClean="0">
                <a:solidFill>
                  <a:srgbClr val="000000"/>
                </a:solidFill>
                <a:latin typeface="Lucida Console"/>
              </a:rPr>
              <a:t>so</a:t>
            </a:r>
            <a:r>
              <a:rPr lang="nl-NL" sz="1050" dirty="0" smtClean="0">
                <a:solidFill>
                  <a:srgbClr val="000000"/>
                </a:solidFill>
                <a:latin typeface="Lucida Console"/>
              </a:rPr>
              <a:t> = _</a:t>
            </a:r>
            <a:r>
              <a:rPr lang="nl-NL" sz="1050" dirty="0" err="1" smtClean="0">
                <a:solidFill>
                  <a:srgbClr val="000000"/>
                </a:solidFill>
                <a:latin typeface="Lucida Console"/>
              </a:rPr>
              <a:t>context.SubmitChanges</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smtClean="0">
                <a:solidFill>
                  <a:srgbClr val="008000"/>
                </a:solidFill>
                <a:latin typeface="Lucida Console"/>
              </a:rPr>
              <a:t>// Check </a:t>
            </a:r>
            <a:r>
              <a:rPr lang="nl-NL" sz="1050" dirty="0" err="1" smtClean="0">
                <a:solidFill>
                  <a:srgbClr val="008000"/>
                </a:solidFill>
                <a:latin typeface="Lucida Console"/>
              </a:rPr>
              <a:t>for</a:t>
            </a:r>
            <a:r>
              <a:rPr lang="nl-NL" sz="1050" dirty="0" smtClean="0">
                <a:solidFill>
                  <a:srgbClr val="008000"/>
                </a:solidFill>
                <a:latin typeface="Lucida Console"/>
              </a:rPr>
              <a:t> </a:t>
            </a:r>
            <a:r>
              <a:rPr lang="nl-NL" sz="1050" dirty="0" err="1" smtClean="0">
                <a:solidFill>
                  <a:srgbClr val="008000"/>
                </a:solidFill>
                <a:latin typeface="Lucida Console"/>
              </a:rPr>
              <a:t>errors</a:t>
            </a:r>
            <a:endParaRPr lang="nl-NL" sz="1050" dirty="0" smtClean="0">
              <a:solidFill>
                <a:srgbClr val="000000"/>
              </a:solidFill>
              <a:latin typeface="Lucida Console"/>
            </a:endParaRPr>
          </a:p>
          <a:p>
            <a:r>
              <a:rPr lang="nl-NL" sz="1050" dirty="0" smtClean="0">
                <a:solidFill>
                  <a:srgbClr val="000000"/>
                </a:solidFill>
                <a:latin typeface="Lucida Console"/>
              </a:rPr>
              <a:t>                </a:t>
            </a:r>
            <a:r>
              <a:rPr lang="nl-NL" sz="1050" dirty="0" err="1" smtClean="0">
                <a:solidFill>
                  <a:srgbClr val="000000"/>
                </a:solidFill>
                <a:latin typeface="Lucida Console"/>
              </a:rPr>
              <a:t>so.Completed</a:t>
            </a:r>
            <a:r>
              <a:rPr lang="nl-NL" sz="1050" dirty="0" smtClean="0">
                <a:solidFill>
                  <a:srgbClr val="000000"/>
                </a:solidFill>
                <a:latin typeface="Lucida Console"/>
              </a:rPr>
              <a:t> += (</a:t>
            </a:r>
            <a:r>
              <a:rPr lang="nl-NL" sz="1050" dirty="0" err="1" smtClean="0">
                <a:solidFill>
                  <a:srgbClr val="000000"/>
                </a:solidFill>
                <a:latin typeface="Lucida Console"/>
              </a:rPr>
              <a:t>sender</a:t>
            </a:r>
            <a:r>
              <a:rPr lang="nl-NL" sz="1050" dirty="0" smtClean="0">
                <a:solidFill>
                  <a:srgbClr val="000000"/>
                </a:solidFill>
                <a:latin typeface="Lucida Console"/>
              </a:rPr>
              <a:t>, e) =&gt; {</a:t>
            </a:r>
          </a:p>
          <a:p>
            <a:r>
              <a:rPr lang="nl-NL" sz="1050" dirty="0" smtClean="0">
                <a:solidFill>
                  <a:srgbClr val="000000"/>
                </a:solidFill>
                <a:latin typeface="Lucida Console"/>
              </a:rPr>
              <a:t>                    </a:t>
            </a:r>
            <a:r>
              <a:rPr lang="nl-NL" sz="1050" dirty="0" err="1" smtClean="0">
                <a:solidFill>
                  <a:srgbClr val="0000FF"/>
                </a:solidFill>
                <a:latin typeface="Lucida Console"/>
              </a:rPr>
              <a:t>if</a:t>
            </a:r>
            <a:r>
              <a:rPr lang="nl-NL" sz="1050" dirty="0" smtClean="0">
                <a:solidFill>
                  <a:srgbClr val="000000"/>
                </a:solidFill>
                <a:latin typeface="Lucida Console"/>
              </a:rPr>
              <a:t> (</a:t>
            </a:r>
            <a:r>
              <a:rPr lang="nl-NL" sz="1050" dirty="0" err="1" smtClean="0">
                <a:solidFill>
                  <a:srgbClr val="000000"/>
                </a:solidFill>
                <a:latin typeface="Lucida Console"/>
              </a:rPr>
              <a:t>so.HasError</a:t>
            </a:r>
            <a:r>
              <a:rPr lang="nl-NL" sz="1050" dirty="0" smtClean="0">
                <a:solidFill>
                  <a:srgbClr val="000000"/>
                </a:solidFill>
                <a:latin typeface="Lucida Console"/>
              </a:rPr>
              <a:t>) {</a:t>
            </a:r>
          </a:p>
          <a:p>
            <a:r>
              <a:rPr lang="nl-NL" sz="1050" dirty="0" smtClean="0">
                <a:solidFill>
                  <a:srgbClr val="000000"/>
                </a:solidFill>
                <a:latin typeface="Lucida Console"/>
              </a:rPr>
              <a:t>                        </a:t>
            </a:r>
            <a:r>
              <a:rPr lang="nl-NL" sz="1050" dirty="0" err="1" smtClean="0">
                <a:solidFill>
                  <a:srgbClr val="000000"/>
                </a:solidFill>
                <a:latin typeface="Lucida Console"/>
              </a:rPr>
              <a:t>so.MarkErrorAsHandled</a:t>
            </a:r>
            <a:r>
              <a:rPr lang="nl-NL" sz="1050" dirty="0" smtClean="0">
                <a:solidFill>
                  <a:srgbClr val="000000"/>
                </a:solidFill>
                <a:latin typeface="Lucida Console"/>
              </a:rPr>
              <a:t>();</a:t>
            </a:r>
          </a:p>
          <a:p>
            <a:r>
              <a:rPr lang="nl-NL" sz="1050" dirty="0" smtClean="0">
                <a:solidFill>
                  <a:srgbClr val="000000"/>
                </a:solidFill>
                <a:latin typeface="Lucida Console"/>
              </a:rPr>
              <a:t>                        </a:t>
            </a:r>
            <a:r>
              <a:rPr lang="nl-NL" sz="1050" dirty="0" err="1" smtClean="0">
                <a:solidFill>
                  <a:srgbClr val="2B91AF"/>
                </a:solidFill>
                <a:latin typeface="Lucida Console"/>
              </a:rPr>
              <a:t>MessageBox</a:t>
            </a:r>
            <a:r>
              <a:rPr lang="nl-NL" sz="1050" dirty="0" err="1" smtClean="0">
                <a:solidFill>
                  <a:srgbClr val="000000"/>
                </a:solidFill>
                <a:latin typeface="Lucida Console"/>
              </a:rPr>
              <a:t>.Show</a:t>
            </a:r>
            <a:r>
              <a:rPr lang="nl-NL" sz="1050" dirty="0" smtClean="0">
                <a:solidFill>
                  <a:srgbClr val="000000"/>
                </a:solidFill>
                <a:latin typeface="Lucida Console"/>
              </a:rPr>
              <a:t>(</a:t>
            </a:r>
            <a:r>
              <a:rPr lang="nl-NL" sz="1050" dirty="0" err="1" smtClean="0">
                <a:solidFill>
                  <a:srgbClr val="000000"/>
                </a:solidFill>
                <a:latin typeface="Lucida Console"/>
              </a:rPr>
              <a:t>so.Error.Message</a:t>
            </a:r>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a:t>
            </a:r>
          </a:p>
          <a:p>
            <a:r>
              <a:rPr lang="nl-NL" sz="1050" dirty="0" smtClean="0">
                <a:solidFill>
                  <a:srgbClr val="000000"/>
                </a:solidFill>
                <a:latin typeface="Lucida Console"/>
              </a:rPr>
              <a:t>            p =&gt; p != </a:t>
            </a:r>
            <a:r>
              <a:rPr lang="nl-NL" sz="1050" dirty="0" err="1" smtClean="0">
                <a:solidFill>
                  <a:srgbClr val="0000FF"/>
                </a:solidFill>
                <a:latin typeface="Lucida Console"/>
              </a:rPr>
              <a:t>null</a:t>
            </a:r>
            <a:r>
              <a:rPr lang="nl-NL" sz="1050" dirty="0" smtClean="0">
                <a:solidFill>
                  <a:srgbClr val="000000"/>
                </a:solidFill>
                <a:latin typeface="Lucida Console"/>
              </a:rPr>
              <a:t> &amp;&amp; </a:t>
            </a:r>
            <a:r>
              <a:rPr lang="nl-NL" sz="1050" dirty="0" err="1" smtClean="0">
                <a:solidFill>
                  <a:srgbClr val="000000"/>
                </a:solidFill>
                <a:latin typeface="Lucida Console"/>
              </a:rPr>
              <a:t>p.UnitPrice</a:t>
            </a:r>
            <a:r>
              <a:rPr lang="nl-NL" sz="1050" dirty="0" smtClean="0">
                <a:solidFill>
                  <a:srgbClr val="000000"/>
                </a:solidFill>
                <a:latin typeface="Lucida Console"/>
              </a:rPr>
              <a:t> &lt; 500</a:t>
            </a:r>
          </a:p>
          <a:p>
            <a:r>
              <a:rPr lang="nl-NL" sz="1050" dirty="0" smtClean="0">
                <a:solidFill>
                  <a:srgbClr val="000000"/>
                </a:solidFill>
                <a:latin typeface="Lucida Console"/>
              </a:rPr>
              <a:t>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Other Clients</a:t>
            </a:r>
            <a:br>
              <a:rPr lang="en-US" smtClean="0"/>
            </a:br>
            <a:endParaRPr lang="en-US" dirty="0"/>
          </a:p>
        </p:txBody>
      </p:sp>
      <p:sp>
        <p:nvSpPr>
          <p:cNvPr id="3" name="Content Placeholder 2"/>
          <p:cNvSpPr>
            <a:spLocks noGrp="1"/>
          </p:cNvSpPr>
          <p:nvPr>
            <p:ph type="body" idx="1"/>
          </p:nvPr>
        </p:nvSpPr>
        <p:spPr/>
        <p:txBody>
          <a:bodyPr/>
          <a:lstStyle/>
          <a:p>
            <a:r>
              <a:rPr lang="en-US" dirty="0" err="1" smtClean="0"/>
              <a:t>OData</a:t>
            </a:r>
            <a:r>
              <a:rPr lang="en-US" dirty="0" smtClean="0"/>
              <a:t>, ASP.NET</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US" sz="3600" dirty="0" smtClean="0"/>
              <a:t>Expose </a:t>
            </a:r>
            <a:r>
              <a:rPr lang="en-US" sz="3600" dirty="0" err="1" smtClean="0"/>
              <a:t>OData</a:t>
            </a:r>
            <a:r>
              <a:rPr lang="en-US" sz="3600" dirty="0" smtClean="0"/>
              <a:t> endpoint</a:t>
            </a:r>
            <a:endParaRPr lang="en-US" sz="3600" dirty="0"/>
          </a:p>
        </p:txBody>
      </p:sp>
      <p:sp>
        <p:nvSpPr>
          <p:cNvPr id="3" name="Content Placeholder 2"/>
          <p:cNvSpPr>
            <a:spLocks noGrp="1"/>
          </p:cNvSpPr>
          <p:nvPr>
            <p:ph idx="1"/>
          </p:nvPr>
        </p:nvSpPr>
        <p:spPr>
          <a:xfrm>
            <a:off x="457200" y="4357699"/>
            <a:ext cx="8229600" cy="517927"/>
          </a:xfrm>
        </p:spPr>
        <p:txBody>
          <a:bodyPr>
            <a:normAutofit fontScale="92500" lnSpcReduction="10000"/>
          </a:bodyPr>
          <a:lstStyle/>
          <a:p>
            <a:r>
              <a:rPr lang="en-US" dirty="0" smtClean="0">
                <a:hlinkClick r:id="rId3"/>
              </a:rPr>
              <a:t>http://www.odata.org</a:t>
            </a:r>
            <a:r>
              <a:rPr lang="en-US" dirty="0" smtClean="0"/>
              <a:t> </a:t>
            </a:r>
            <a:endParaRPr lang="en-US" dirty="0"/>
          </a:p>
        </p:txBody>
      </p:sp>
      <p:pic>
        <p:nvPicPr>
          <p:cNvPr id="64514" name="Picture 2"/>
          <p:cNvPicPr>
            <a:picLocks noChangeAspect="1" noChangeArrowheads="1"/>
          </p:cNvPicPr>
          <p:nvPr/>
        </p:nvPicPr>
        <p:blipFill>
          <a:blip r:embed="rId4" cstate="print"/>
          <a:srcRect/>
          <a:stretch>
            <a:fillRect/>
          </a:stretch>
        </p:blipFill>
        <p:spPr bwMode="auto">
          <a:xfrm>
            <a:off x="198430" y="71420"/>
            <a:ext cx="3302000" cy="2235200"/>
          </a:xfrm>
          <a:prstGeom prst="rect">
            <a:avLst/>
          </a:prstGeom>
          <a:noFill/>
          <a:ln w="9525">
            <a:noFill/>
            <a:miter lim="800000"/>
            <a:headEnd/>
            <a:tailEnd/>
          </a:ln>
        </p:spPr>
      </p:pic>
      <p:sp>
        <p:nvSpPr>
          <p:cNvPr id="5" name="Oval 4"/>
          <p:cNvSpPr/>
          <p:nvPr/>
        </p:nvSpPr>
        <p:spPr bwMode="auto">
          <a:xfrm>
            <a:off x="55587" y="1285866"/>
            <a:ext cx="2428860" cy="500066"/>
          </a:xfrm>
          <a:prstGeom prst="ellipse">
            <a:avLst/>
          </a:prstGeom>
          <a:noFill/>
          <a:ln w="38100">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a:defRPr/>
            </a:pPr>
            <a:endParaRPr lang="nl-NL" sz="2300" dirty="0">
              <a:solidFill>
                <a:srgbClr val="FFFFFF"/>
              </a:solidFill>
              <a:effectLst>
                <a:outerShdw blurRad="38100" dist="38100" dir="2700000" algn="tl">
                  <a:srgbClr val="000000">
                    <a:alpha val="43137"/>
                  </a:srgbClr>
                </a:outerShdw>
              </a:effectLst>
            </a:endParaRPr>
          </a:p>
        </p:txBody>
      </p:sp>
      <p:sp>
        <p:nvSpPr>
          <p:cNvPr id="6" name="TextBox 5"/>
          <p:cNvSpPr txBox="1"/>
          <p:nvPr/>
        </p:nvSpPr>
        <p:spPr>
          <a:xfrm>
            <a:off x="2500298" y="1714494"/>
            <a:ext cx="6316153" cy="1200329"/>
          </a:xfrm>
          <a:prstGeom prst="rect">
            <a:avLst/>
          </a:prstGeom>
          <a:solidFill>
            <a:schemeClr val="tx1"/>
          </a:solidFill>
          <a:ln w="19050">
            <a:solidFill>
              <a:schemeClr val="bg1">
                <a:lumMod val="75000"/>
                <a:lumOff val="25000"/>
              </a:schemeClr>
            </a:solidFill>
          </a:ln>
          <a:effectLst>
            <a:reflection blurRad="6350" stA="50000" endA="300" endPos="38500" dist="50800" dir="5400000" sy="-100000" algn="bl" rotWithShape="0"/>
          </a:effectLst>
        </p:spPr>
        <p:txBody>
          <a:bodyPr wrap="square" rtlCol="0">
            <a:spAutoFit/>
          </a:bodyPr>
          <a:lstStyle/>
          <a:p>
            <a:r>
              <a:rPr lang="nl-NL" sz="800" dirty="0" smtClean="0">
                <a:solidFill>
                  <a:srgbClr val="0000FF"/>
                </a:solidFill>
                <a:latin typeface="Lucida Console"/>
              </a:rPr>
              <a:t>&lt;</a:t>
            </a:r>
            <a:r>
              <a:rPr lang="nl-NL" sz="800" dirty="0" err="1" smtClean="0">
                <a:solidFill>
                  <a:srgbClr val="A31515"/>
                </a:solidFill>
                <a:latin typeface="Lucida Console"/>
              </a:rPr>
              <a:t>system.serviceModel</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domainServices</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endpoints</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add</a:t>
            </a:r>
            <a:r>
              <a:rPr lang="nl-NL" sz="800" dirty="0" smtClean="0">
                <a:solidFill>
                  <a:srgbClr val="0000FF"/>
                </a:solidFill>
                <a:latin typeface="Lucida Console"/>
              </a:rPr>
              <a:t> </a:t>
            </a:r>
            <a:r>
              <a:rPr lang="nl-NL" sz="800" dirty="0" smtClean="0">
                <a:solidFill>
                  <a:srgbClr val="FF0000"/>
                </a:solidFill>
                <a:latin typeface="Lucida Console"/>
              </a:rPr>
              <a:t>name</a:t>
            </a:r>
            <a:r>
              <a:rPr lang="nl-NL" sz="800" dirty="0" smtClean="0">
                <a:solidFill>
                  <a:srgbClr val="0000FF"/>
                </a:solidFill>
                <a:latin typeface="Lucida Console"/>
              </a:rPr>
              <a:t>=</a:t>
            </a:r>
            <a:r>
              <a:rPr lang="nl-NL" sz="800" dirty="0" smtClean="0">
                <a:solidFill>
                  <a:srgbClr val="000000"/>
                </a:solidFill>
                <a:latin typeface="Lucida Console"/>
              </a:rPr>
              <a:t>"</a:t>
            </a:r>
            <a:r>
              <a:rPr lang="nl-NL" sz="800" dirty="0" err="1" smtClean="0">
                <a:solidFill>
                  <a:srgbClr val="0000FF"/>
                </a:solidFill>
                <a:latin typeface="Lucida Console"/>
              </a:rPr>
              <a:t>OData</a:t>
            </a:r>
            <a:r>
              <a:rPr lang="nl-NL" sz="800" dirty="0" smtClean="0">
                <a:solidFill>
                  <a:srgbClr val="000000"/>
                </a:solidFill>
                <a:latin typeface="Lucida Console"/>
              </a:rPr>
              <a:t>"</a:t>
            </a:r>
            <a:r>
              <a:rPr lang="nl-NL" sz="800" dirty="0" smtClean="0">
                <a:solidFill>
                  <a:srgbClr val="0000FF"/>
                </a:solidFill>
                <a:latin typeface="Lucida Console"/>
              </a:rPr>
              <a:t> </a:t>
            </a:r>
            <a:r>
              <a:rPr lang="nl-NL" sz="800" dirty="0" smtClean="0">
                <a:solidFill>
                  <a:srgbClr val="FF0000"/>
                </a:solidFill>
                <a:latin typeface="Lucida Console"/>
              </a:rPr>
              <a:t>type</a:t>
            </a:r>
            <a:r>
              <a:rPr lang="nl-NL" sz="800" dirty="0" smtClean="0">
                <a:solidFill>
                  <a:srgbClr val="0000FF"/>
                </a:solidFill>
                <a:latin typeface="Lucida Console"/>
              </a:rPr>
              <a:t>=</a:t>
            </a:r>
            <a:r>
              <a:rPr lang="nl-NL" sz="800" dirty="0" smtClean="0">
                <a:solidFill>
                  <a:srgbClr val="000000"/>
                </a:solidFill>
                <a:latin typeface="Lucida Console"/>
              </a:rPr>
              <a:t>"</a:t>
            </a:r>
            <a:r>
              <a:rPr lang="nl-NL" sz="800" dirty="0" err="1" smtClean="0">
                <a:solidFill>
                  <a:srgbClr val="0000FF"/>
                </a:solidFill>
                <a:latin typeface="Lucida Console"/>
              </a:rPr>
              <a:t>System.ServiceModel.DomainServices.Hosting.ODataEndpointFactory</a:t>
            </a:r>
            <a:r>
              <a:rPr lang="nl-NL" sz="800" dirty="0" smtClean="0">
                <a:solidFill>
                  <a:srgbClr val="000000"/>
                </a:solidFill>
                <a:latin typeface="Lucida Console"/>
              </a:rPr>
              <a:t>"</a:t>
            </a:r>
            <a:r>
              <a:rPr lang="nl-NL" sz="800" dirty="0" smtClean="0">
                <a:solidFill>
                  <a:srgbClr val="0000FF"/>
                </a:solidFill>
                <a:latin typeface="Lucida Console"/>
              </a:rPr>
              <a:t> /&gt;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endpoints</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domainServices</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  &lt;</a:t>
            </a:r>
            <a:r>
              <a:rPr lang="nl-NL" sz="800" dirty="0" err="1" smtClean="0">
                <a:solidFill>
                  <a:srgbClr val="A31515"/>
                </a:solidFill>
                <a:latin typeface="Lucida Console"/>
              </a:rPr>
              <a:t>serviceHostingEnvironment</a:t>
            </a:r>
            <a:r>
              <a:rPr lang="nl-NL" sz="800" dirty="0" smtClean="0">
                <a:solidFill>
                  <a:srgbClr val="0000FF"/>
                </a:solidFill>
                <a:latin typeface="Lucida Console"/>
              </a:rPr>
              <a:t> </a:t>
            </a:r>
            <a:r>
              <a:rPr lang="nl-NL" sz="800" dirty="0" err="1" smtClean="0">
                <a:solidFill>
                  <a:srgbClr val="FF0000"/>
                </a:solidFill>
                <a:latin typeface="Lucida Console"/>
              </a:rPr>
              <a:t>aspNetCompatibilityEnabled</a:t>
            </a:r>
            <a:r>
              <a:rPr lang="nl-NL" sz="800" dirty="0" smtClean="0">
                <a:solidFill>
                  <a:srgbClr val="0000FF"/>
                </a:solidFill>
                <a:latin typeface="Lucida Console"/>
              </a:rPr>
              <a:t>=</a:t>
            </a:r>
            <a:r>
              <a:rPr lang="nl-NL" sz="800" dirty="0" smtClean="0">
                <a:solidFill>
                  <a:srgbClr val="000000"/>
                </a:solidFill>
                <a:latin typeface="Lucida Console"/>
              </a:rPr>
              <a:t>"</a:t>
            </a:r>
            <a:r>
              <a:rPr lang="nl-NL" sz="800" dirty="0" err="1" smtClean="0">
                <a:solidFill>
                  <a:srgbClr val="0000FF"/>
                </a:solidFill>
                <a:latin typeface="Lucida Console"/>
              </a:rPr>
              <a:t>true</a:t>
            </a:r>
            <a:r>
              <a:rPr lang="nl-NL" sz="800" dirty="0" smtClean="0">
                <a:solidFill>
                  <a:srgbClr val="000000"/>
                </a:solidFill>
                <a:latin typeface="Lucida Console"/>
              </a:rPr>
              <a:t>"</a:t>
            </a:r>
          </a:p>
          <a:p>
            <a:r>
              <a:rPr lang="nl-NL" sz="800" dirty="0" smtClean="0">
                <a:solidFill>
                  <a:srgbClr val="0000FF"/>
                </a:solidFill>
                <a:latin typeface="Lucida Console"/>
              </a:rPr>
              <a:t>    </a:t>
            </a:r>
            <a:r>
              <a:rPr lang="nl-NL" sz="800" dirty="0" err="1" smtClean="0">
                <a:solidFill>
                  <a:srgbClr val="FF0000"/>
                </a:solidFill>
                <a:latin typeface="Lucida Console"/>
              </a:rPr>
              <a:t>multipleSiteBindingsEnabled</a:t>
            </a:r>
            <a:r>
              <a:rPr lang="nl-NL" sz="800" dirty="0" smtClean="0">
                <a:solidFill>
                  <a:srgbClr val="0000FF"/>
                </a:solidFill>
                <a:latin typeface="Lucida Console"/>
              </a:rPr>
              <a:t>=</a:t>
            </a:r>
            <a:r>
              <a:rPr lang="nl-NL" sz="800" dirty="0" smtClean="0">
                <a:solidFill>
                  <a:srgbClr val="000000"/>
                </a:solidFill>
                <a:latin typeface="Lucida Console"/>
              </a:rPr>
              <a:t>"</a:t>
            </a:r>
            <a:r>
              <a:rPr lang="nl-NL" sz="800" dirty="0" err="1" smtClean="0">
                <a:solidFill>
                  <a:srgbClr val="0000FF"/>
                </a:solidFill>
                <a:latin typeface="Lucida Console"/>
              </a:rPr>
              <a:t>true</a:t>
            </a:r>
            <a:r>
              <a:rPr lang="nl-NL" sz="800" dirty="0" smtClean="0">
                <a:solidFill>
                  <a:srgbClr val="000000"/>
                </a:solidFill>
                <a:latin typeface="Lucida Console"/>
              </a:rPr>
              <a:t>"</a:t>
            </a:r>
            <a:r>
              <a:rPr lang="nl-NL" sz="800" dirty="0" smtClean="0">
                <a:solidFill>
                  <a:srgbClr val="0000FF"/>
                </a:solidFill>
                <a:latin typeface="Lucida Console"/>
              </a:rPr>
              <a:t> /&gt;</a:t>
            </a:r>
            <a:endParaRPr lang="nl-NL" sz="800" dirty="0" smtClean="0">
              <a:solidFill>
                <a:srgbClr val="000000"/>
              </a:solidFill>
              <a:latin typeface="Lucida Console"/>
            </a:endParaRPr>
          </a:p>
          <a:p>
            <a:r>
              <a:rPr lang="nl-NL" sz="800" dirty="0" smtClean="0">
                <a:solidFill>
                  <a:srgbClr val="0000FF"/>
                </a:solidFill>
                <a:latin typeface="Lucida Console"/>
              </a:rPr>
              <a:t>&lt;/</a:t>
            </a:r>
            <a:r>
              <a:rPr lang="nl-NL" sz="800" dirty="0" err="1" smtClean="0">
                <a:solidFill>
                  <a:srgbClr val="A31515"/>
                </a:solidFill>
                <a:latin typeface="Lucida Console"/>
              </a:rPr>
              <a:t>system.serviceModel</a:t>
            </a:r>
            <a:r>
              <a:rPr lang="nl-NL" sz="800" dirty="0" smtClean="0">
                <a:solidFill>
                  <a:srgbClr val="0000FF"/>
                </a:solidFill>
                <a:latin typeface="Lucida Console"/>
              </a:rPr>
              <a:t>&gt;</a:t>
            </a:r>
            <a:endParaRPr lang="nl-NL" sz="800" dirty="0">
              <a:solidFill>
                <a:srgbClr val="000000"/>
              </a:solidFill>
              <a:latin typeface="Lucida Console"/>
            </a:endParaRPr>
          </a:p>
        </p:txBody>
      </p:sp>
      <p:sp>
        <p:nvSpPr>
          <p:cNvPr id="7" name="TextBox 6"/>
          <p:cNvSpPr txBox="1"/>
          <p:nvPr/>
        </p:nvSpPr>
        <p:spPr>
          <a:xfrm>
            <a:off x="642910" y="3071816"/>
            <a:ext cx="6316153" cy="584775"/>
          </a:xfrm>
          <a:prstGeom prst="rect">
            <a:avLst/>
          </a:prstGeom>
          <a:solidFill>
            <a:schemeClr val="tx1"/>
          </a:solidFill>
          <a:ln w="19050">
            <a:solidFill>
              <a:schemeClr val="bg1">
                <a:lumMod val="75000"/>
                <a:lumOff val="25000"/>
              </a:schemeClr>
            </a:solidFill>
          </a:ln>
          <a:effectLst>
            <a:reflection blurRad="6350" stA="50000" endA="300" endPos="38500" dist="50800" dir="5400000" sy="-100000" algn="bl" rotWithShape="0"/>
          </a:effectLst>
        </p:spPr>
        <p:txBody>
          <a:bodyPr wrap="square" rtlCol="0">
            <a:spAutoFit/>
          </a:bodyPr>
          <a:lstStyle/>
          <a:p>
            <a:r>
              <a:rPr lang="en-US" sz="800" dirty="0" smtClean="0">
                <a:solidFill>
                  <a:srgbClr val="000000"/>
                </a:solidFill>
                <a:latin typeface="Lucida Console"/>
              </a:rPr>
              <a:t>[</a:t>
            </a:r>
            <a:r>
              <a:rPr lang="en-US" sz="800" dirty="0" smtClean="0">
                <a:solidFill>
                  <a:srgbClr val="2B91AF"/>
                </a:solidFill>
                <a:latin typeface="Lucida Console"/>
              </a:rPr>
              <a:t>Query</a:t>
            </a:r>
            <a:r>
              <a:rPr lang="en-US" sz="800" dirty="0" smtClean="0">
                <a:solidFill>
                  <a:srgbClr val="000000"/>
                </a:solidFill>
                <a:latin typeface="Lucida Console"/>
              </a:rPr>
              <a:t>(</a:t>
            </a:r>
            <a:r>
              <a:rPr lang="en-US" sz="800" dirty="0" err="1" smtClean="0">
                <a:solidFill>
                  <a:srgbClr val="000000"/>
                </a:solidFill>
                <a:latin typeface="Lucida Console"/>
              </a:rPr>
              <a:t>IsDefault</a:t>
            </a:r>
            <a:r>
              <a:rPr lang="en-US" sz="800" dirty="0" smtClean="0">
                <a:solidFill>
                  <a:srgbClr val="000000"/>
                </a:solidFill>
                <a:latin typeface="Lucida Console"/>
              </a:rPr>
              <a:t> = </a:t>
            </a:r>
            <a:r>
              <a:rPr lang="en-US" sz="800" dirty="0" smtClean="0">
                <a:solidFill>
                  <a:srgbClr val="0000FF"/>
                </a:solidFill>
                <a:latin typeface="Lucida Console"/>
              </a:rPr>
              <a:t>true</a:t>
            </a:r>
            <a:r>
              <a:rPr lang="en-US" sz="800" dirty="0" smtClean="0">
                <a:solidFill>
                  <a:srgbClr val="000000"/>
                </a:solidFill>
                <a:latin typeface="Lucida Console"/>
              </a:rPr>
              <a:t>)]</a:t>
            </a:r>
          </a:p>
          <a:p>
            <a:r>
              <a:rPr lang="en-US" sz="800" dirty="0" smtClean="0">
                <a:solidFill>
                  <a:srgbClr val="0000FF"/>
                </a:solidFill>
                <a:latin typeface="Lucida Console"/>
              </a:rPr>
              <a:t>public</a:t>
            </a:r>
            <a:r>
              <a:rPr lang="en-US" sz="800" dirty="0" smtClean="0">
                <a:solidFill>
                  <a:srgbClr val="000000"/>
                </a:solidFill>
                <a:latin typeface="Lucida Console"/>
              </a:rPr>
              <a:t> </a:t>
            </a:r>
            <a:r>
              <a:rPr lang="en-US" sz="800" dirty="0" err="1" smtClean="0">
                <a:solidFill>
                  <a:srgbClr val="2B91AF"/>
                </a:solidFill>
                <a:latin typeface="Lucida Console"/>
              </a:rPr>
              <a:t>IQueryable</a:t>
            </a:r>
            <a:r>
              <a:rPr lang="en-US" sz="800" dirty="0" smtClean="0">
                <a:solidFill>
                  <a:srgbClr val="000000"/>
                </a:solidFill>
                <a:latin typeface="Lucida Console"/>
              </a:rPr>
              <a:t>&lt;</a:t>
            </a:r>
            <a:r>
              <a:rPr lang="en-US" sz="800" dirty="0" smtClean="0">
                <a:solidFill>
                  <a:srgbClr val="2B91AF"/>
                </a:solidFill>
                <a:latin typeface="Lucida Console"/>
              </a:rPr>
              <a:t>Product</a:t>
            </a:r>
            <a:r>
              <a:rPr lang="en-US" sz="800" dirty="0" smtClean="0">
                <a:solidFill>
                  <a:srgbClr val="000000"/>
                </a:solidFill>
                <a:latin typeface="Lucida Console"/>
              </a:rPr>
              <a:t>&gt; </a:t>
            </a:r>
            <a:r>
              <a:rPr lang="en-US" sz="800" dirty="0" err="1" smtClean="0">
                <a:solidFill>
                  <a:srgbClr val="000000"/>
                </a:solidFill>
                <a:latin typeface="Lucida Console"/>
              </a:rPr>
              <a:t>GetProducts</a:t>
            </a:r>
            <a:r>
              <a:rPr lang="en-US" sz="800" dirty="0" smtClean="0">
                <a:solidFill>
                  <a:srgbClr val="000000"/>
                </a:solidFill>
                <a:latin typeface="Lucida Console"/>
              </a:rPr>
              <a:t>() {</a:t>
            </a:r>
          </a:p>
          <a:p>
            <a:r>
              <a:rPr lang="en-US" sz="800" dirty="0" smtClean="0">
                <a:solidFill>
                  <a:srgbClr val="000000"/>
                </a:solidFill>
                <a:latin typeface="Lucida Console"/>
              </a:rPr>
              <a:t>    </a:t>
            </a:r>
            <a:r>
              <a:rPr lang="en-US" sz="800" dirty="0" smtClean="0">
                <a:solidFill>
                  <a:srgbClr val="0000FF"/>
                </a:solidFill>
                <a:latin typeface="Lucida Console"/>
              </a:rPr>
              <a:t>return</a:t>
            </a:r>
            <a:r>
              <a:rPr lang="en-US" sz="800" dirty="0" smtClean="0">
                <a:solidFill>
                  <a:srgbClr val="000000"/>
                </a:solidFill>
                <a:latin typeface="Lucida Console"/>
              </a:rPr>
              <a:t> </a:t>
            </a:r>
            <a:r>
              <a:rPr lang="en-US" sz="800" dirty="0" err="1" smtClean="0">
                <a:solidFill>
                  <a:srgbClr val="0000FF"/>
                </a:solidFill>
                <a:latin typeface="Lucida Console"/>
              </a:rPr>
              <a:t>this</a:t>
            </a:r>
            <a:r>
              <a:rPr lang="en-US" sz="800" dirty="0" err="1" smtClean="0">
                <a:solidFill>
                  <a:srgbClr val="000000"/>
                </a:solidFill>
                <a:latin typeface="Lucida Console"/>
              </a:rPr>
              <a:t>.ObjectContext.Products</a:t>
            </a:r>
            <a:r>
              <a:rPr lang="en-US" sz="800" dirty="0" smtClean="0">
                <a:solidFill>
                  <a:srgbClr val="000000"/>
                </a:solidFill>
                <a:latin typeface="Lucida Console"/>
              </a:rPr>
              <a:t>;</a:t>
            </a:r>
          </a:p>
          <a:p>
            <a:r>
              <a:rPr lang="en-US" sz="800" dirty="0" smtClean="0">
                <a:solidFill>
                  <a:srgbClr val="000000"/>
                </a:solidFill>
                <a:latin typeface="Lucida Console"/>
              </a:rPr>
              <a:t>}</a:t>
            </a:r>
            <a:endParaRPr lang="en-US" sz="800" dirty="0">
              <a:solidFill>
                <a:srgbClr val="000000"/>
              </a:solidFill>
              <a:latin typeface="Lucida Console"/>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Non WCF RIA Services Application</a:t>
            </a:r>
            <a:endParaRPr lang="en-US" dirty="0"/>
          </a:p>
        </p:txBody>
      </p:sp>
      <p:sp>
        <p:nvSpPr>
          <p:cNvPr id="4" name="Rounded Rectangle 3"/>
          <p:cNvSpPr/>
          <p:nvPr/>
        </p:nvSpPr>
        <p:spPr>
          <a:xfrm>
            <a:off x="142844" y="1571618"/>
            <a:ext cx="3000396" cy="2357454"/>
          </a:xfrm>
          <a:prstGeom prst="roundRect">
            <a:avLst>
              <a:gd name="adj" fmla="val 7346"/>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t" anchorCtr="0"/>
          <a:lstStyle/>
          <a:p>
            <a:pPr algn="ctr" defTabSz="914363">
              <a:defRPr/>
            </a:pPr>
            <a:r>
              <a:rPr lang="en-US" sz="2000" b="1" dirty="0" smtClean="0">
                <a:solidFill>
                  <a:srgbClr val="FFFFFF"/>
                </a:solidFill>
                <a:latin typeface="Segoe"/>
              </a:rPr>
              <a:t>Silverlight Application</a:t>
            </a:r>
            <a:endParaRPr lang="en-US" sz="2000" b="1" dirty="0">
              <a:solidFill>
                <a:srgbClr val="FFFFFF"/>
              </a:solidFill>
              <a:latin typeface="Segoe"/>
            </a:endParaRPr>
          </a:p>
        </p:txBody>
      </p:sp>
      <p:sp>
        <p:nvSpPr>
          <p:cNvPr id="5" name="Rounded Rectangle 4"/>
          <p:cNvSpPr/>
          <p:nvPr/>
        </p:nvSpPr>
        <p:spPr>
          <a:xfrm>
            <a:off x="3929058" y="1571618"/>
            <a:ext cx="2947990" cy="2328866"/>
          </a:xfrm>
          <a:prstGeom prst="roundRect">
            <a:avLst>
              <a:gd name="adj" fmla="val 662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t" anchorCtr="0"/>
          <a:lstStyle/>
          <a:p>
            <a:pPr algn="ctr" defTabSz="914099" rtl="0" fontAlgn="base">
              <a:spcBef>
                <a:spcPct val="0"/>
              </a:spcBef>
              <a:spcAft>
                <a:spcPct val="0"/>
              </a:spcAft>
              <a:defRPr/>
            </a:pPr>
            <a:r>
              <a:rPr lang="en-US" sz="2000" b="1" kern="1200" dirty="0" smtClean="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ea typeface="+mn-ea"/>
                <a:cs typeface="+mn-cs"/>
              </a:rPr>
              <a:t>ASP.NET Application</a:t>
            </a:r>
            <a:endParaRPr lang="en-US" sz="2000" b="1" kern="1200" dirty="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ea typeface="+mn-ea"/>
              <a:cs typeface="+mn-cs"/>
            </a:endParaRPr>
          </a:p>
        </p:txBody>
      </p:sp>
      <p:sp>
        <p:nvSpPr>
          <p:cNvPr id="6" name="TextBox 5"/>
          <p:cNvSpPr txBox="1"/>
          <p:nvPr/>
        </p:nvSpPr>
        <p:spPr>
          <a:xfrm>
            <a:off x="5643570" y="2214560"/>
            <a:ext cx="1052514" cy="150019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Data</a:t>
            </a:r>
          </a:p>
          <a:p>
            <a:pPr defTabSz="914363" rtl="0">
              <a:defRPr/>
            </a:pPr>
            <a:r>
              <a:rPr lang="en-US" sz="1400" b="1" kern="1200" dirty="0" smtClean="0">
                <a:solidFill>
                  <a:srgbClr val="FFFFFF"/>
                </a:solidFill>
                <a:latin typeface="Segoe"/>
                <a:ea typeface="+mn-ea"/>
                <a:cs typeface="+mn-cs"/>
              </a:rPr>
              <a:t>Access Layer</a:t>
            </a:r>
          </a:p>
          <a:p>
            <a:pPr marL="92075" indent="-92075" defTabSz="914363" rtl="0">
              <a:buFont typeface="Arial" pitchFamily="34" charset="0"/>
              <a:buChar char="•"/>
              <a:defRPr/>
            </a:pPr>
            <a:r>
              <a:rPr lang="en-US" sz="1000" dirty="0" smtClean="0">
                <a:solidFill>
                  <a:srgbClr val="FFFFFF"/>
                </a:solidFill>
                <a:latin typeface="Segoe"/>
              </a:rPr>
              <a:t>Entity Framework</a:t>
            </a:r>
          </a:p>
          <a:p>
            <a:pPr marL="92075" indent="-92075" defTabSz="914363" rtl="0">
              <a:buFont typeface="Arial" pitchFamily="34" charset="0"/>
              <a:buChar char="•"/>
              <a:defRPr/>
            </a:pPr>
            <a:r>
              <a:rPr lang="en-US" sz="1000" dirty="0" smtClean="0">
                <a:solidFill>
                  <a:srgbClr val="FFFFFF"/>
                </a:solidFill>
                <a:latin typeface="Segoe"/>
              </a:rPr>
              <a:t>Linq2Sql</a:t>
            </a:r>
          </a:p>
          <a:p>
            <a:pPr marL="92075" indent="-92075" defTabSz="914363" rtl="0">
              <a:buFont typeface="Arial" pitchFamily="34" charset="0"/>
              <a:buChar char="•"/>
              <a:defRPr/>
            </a:pPr>
            <a:r>
              <a:rPr lang="en-US" sz="1000" dirty="0" smtClean="0">
                <a:solidFill>
                  <a:srgbClr val="FFFFFF"/>
                </a:solidFill>
                <a:latin typeface="Segoe"/>
              </a:rPr>
              <a:t>ADO.NET</a:t>
            </a:r>
          </a:p>
          <a:p>
            <a:pPr marL="92075" indent="-92075" defTabSz="914363" rtl="0">
              <a:buFont typeface="Arial" pitchFamily="34" charset="0"/>
              <a:buChar char="•"/>
              <a:defRPr/>
            </a:pPr>
            <a:r>
              <a:rPr lang="en-US" sz="1000" dirty="0" smtClean="0">
                <a:solidFill>
                  <a:srgbClr val="FFFFFF"/>
                </a:solidFill>
                <a:latin typeface="Segoe"/>
              </a:rPr>
              <a:t>POCO</a:t>
            </a:r>
          </a:p>
          <a:p>
            <a:pPr defTabSz="914363" rtl="0">
              <a:buFontTx/>
              <a:buChar char="-"/>
              <a:defRPr/>
            </a:pPr>
            <a:endParaRPr lang="en-US" sz="1400" b="1" kern="1200" dirty="0">
              <a:solidFill>
                <a:srgbClr val="FFFFFF"/>
              </a:solidFill>
              <a:latin typeface="Segoe"/>
              <a:ea typeface="+mn-ea"/>
              <a:cs typeface="+mn-cs"/>
            </a:endParaRPr>
          </a:p>
        </p:txBody>
      </p:sp>
      <p:grpSp>
        <p:nvGrpSpPr>
          <p:cNvPr id="24" name="Group 23"/>
          <p:cNvGrpSpPr/>
          <p:nvPr/>
        </p:nvGrpSpPr>
        <p:grpSpPr>
          <a:xfrm>
            <a:off x="7643834" y="2000246"/>
            <a:ext cx="1371600" cy="1600200"/>
            <a:chOff x="8458200" y="2714626"/>
            <a:chExt cx="1371600" cy="1600200"/>
          </a:xfrm>
        </p:grpSpPr>
        <p:sp>
          <p:nvSpPr>
            <p:cNvPr id="8" name="Can 7"/>
            <p:cNvSpPr/>
            <p:nvPr/>
          </p:nvSpPr>
          <p:spPr>
            <a:xfrm>
              <a:off x="8458200" y="2714626"/>
              <a:ext cx="1371600" cy="1600200"/>
            </a:xfrm>
            <a:prstGeom prst="can">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rtl="0" fontAlgn="base">
                <a:spcBef>
                  <a:spcPct val="0"/>
                </a:spcBef>
                <a:spcAft>
                  <a:spcPct val="0"/>
                </a:spcAft>
                <a:defRPr/>
              </a:pPr>
              <a:endParaRPr lang="en-US" sz="2400" kern="1200" dirty="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ea typeface="+mn-ea"/>
                <a:cs typeface="+mn-cs"/>
              </a:endParaRPr>
            </a:p>
          </p:txBody>
        </p:sp>
        <p:sp>
          <p:nvSpPr>
            <p:cNvPr id="9" name="TextBox 8"/>
            <p:cNvSpPr txBox="1"/>
            <p:nvPr/>
          </p:nvSpPr>
          <p:spPr>
            <a:xfrm>
              <a:off x="8534400" y="3143254"/>
              <a:ext cx="1219200" cy="369888"/>
            </a:xfrm>
            <a:prstGeom prst="rect">
              <a:avLst/>
            </a:prstGeom>
            <a:noFill/>
          </p:spPr>
          <p:txBody>
            <a:bodyPr wrap="square">
              <a:spAutoFit/>
            </a:bodyPr>
            <a:lstStyle/>
            <a:p>
              <a:pPr algn="ctr" defTabSz="914363" rtl="0">
                <a:defRPr/>
              </a:pPr>
              <a:r>
                <a:rPr lang="en-US" b="1" kern="1200" dirty="0">
                  <a:solidFill>
                    <a:srgbClr val="FFFFFF"/>
                  </a:solidFill>
                  <a:latin typeface="Segoe"/>
                  <a:ea typeface="+mn-ea"/>
                  <a:cs typeface="+mn-cs"/>
                </a:rPr>
                <a:t>Database</a:t>
              </a:r>
            </a:p>
          </p:txBody>
        </p:sp>
      </p:grpSp>
      <p:sp>
        <p:nvSpPr>
          <p:cNvPr id="28" name="TextBox 27"/>
          <p:cNvSpPr txBox="1"/>
          <p:nvPr/>
        </p:nvSpPr>
        <p:spPr>
          <a:xfrm>
            <a:off x="4214810" y="2214560"/>
            <a:ext cx="1195390" cy="150019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SOAP/WCF Services</a:t>
            </a:r>
          </a:p>
          <a:p>
            <a:pPr marL="92075" indent="-92075" defTabSz="914363" rtl="0">
              <a:buFont typeface="Arial" pitchFamily="34" charset="0"/>
              <a:buChar char="•"/>
              <a:defRPr/>
            </a:pPr>
            <a:r>
              <a:rPr lang="en-US" sz="1000" dirty="0" smtClean="0">
                <a:solidFill>
                  <a:srgbClr val="FFFFFF"/>
                </a:solidFill>
                <a:latin typeface="Segoe"/>
              </a:rPr>
              <a:t>Create()</a:t>
            </a:r>
          </a:p>
          <a:p>
            <a:pPr marL="92075" indent="-92075" defTabSz="914363" rtl="0">
              <a:buFont typeface="Arial" pitchFamily="34" charset="0"/>
              <a:buChar char="•"/>
              <a:defRPr/>
            </a:pPr>
            <a:r>
              <a:rPr lang="en-US" sz="1000" dirty="0" smtClean="0">
                <a:solidFill>
                  <a:srgbClr val="FFFFFF"/>
                </a:solidFill>
                <a:latin typeface="Segoe"/>
              </a:rPr>
              <a:t>Read()</a:t>
            </a:r>
          </a:p>
          <a:p>
            <a:pPr marL="92075" indent="-92075" defTabSz="914363" rtl="0">
              <a:buFont typeface="Arial" pitchFamily="34" charset="0"/>
              <a:buChar char="•"/>
              <a:defRPr/>
            </a:pPr>
            <a:r>
              <a:rPr lang="en-US" sz="1000" dirty="0" smtClean="0">
                <a:solidFill>
                  <a:srgbClr val="FFFFFF"/>
                </a:solidFill>
                <a:latin typeface="Segoe"/>
              </a:rPr>
              <a:t>Update()</a:t>
            </a:r>
          </a:p>
          <a:p>
            <a:pPr marL="92075" indent="-92075" defTabSz="914363" rtl="0">
              <a:buFont typeface="Arial" pitchFamily="34" charset="0"/>
              <a:buChar char="•"/>
              <a:defRPr/>
            </a:pPr>
            <a:r>
              <a:rPr lang="en-US" sz="1000" dirty="0" smtClean="0">
                <a:solidFill>
                  <a:srgbClr val="FFFFFF"/>
                </a:solidFill>
                <a:latin typeface="Segoe"/>
              </a:rPr>
              <a:t>Delete()</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
        <p:nvSpPr>
          <p:cNvPr id="29" name="TextBox 28"/>
          <p:cNvSpPr txBox="1"/>
          <p:nvPr/>
        </p:nvSpPr>
        <p:spPr>
          <a:xfrm>
            <a:off x="1857356" y="2143122"/>
            <a:ext cx="1123952" cy="150019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Proxy Classes</a:t>
            </a:r>
          </a:p>
          <a:p>
            <a:pPr marL="92075" indent="-92075" defTabSz="914363" rtl="0">
              <a:buFont typeface="Arial" pitchFamily="34" charset="0"/>
              <a:buChar char="•"/>
              <a:defRPr/>
            </a:pPr>
            <a:r>
              <a:rPr lang="en-US" sz="1000" dirty="0" smtClean="0">
                <a:solidFill>
                  <a:srgbClr val="FFFFFF"/>
                </a:solidFill>
                <a:latin typeface="Segoe"/>
              </a:rPr>
              <a:t>Client</a:t>
            </a:r>
          </a:p>
          <a:p>
            <a:pPr marL="271463" lvl="1" indent="-184150" defTabSz="914363">
              <a:buFont typeface="Arial" pitchFamily="34" charset="0"/>
              <a:buChar char="•"/>
              <a:defRPr/>
            </a:pPr>
            <a:r>
              <a:rPr lang="en-US" sz="1000" dirty="0" smtClean="0">
                <a:solidFill>
                  <a:srgbClr val="FFFFFF"/>
                </a:solidFill>
                <a:latin typeface="Segoe"/>
              </a:rPr>
              <a:t>Create()</a:t>
            </a:r>
          </a:p>
          <a:p>
            <a:pPr marL="271463" lvl="1" indent="-184150" defTabSz="914363">
              <a:buFont typeface="Arial" pitchFamily="34" charset="0"/>
              <a:buChar char="•"/>
              <a:defRPr/>
            </a:pPr>
            <a:r>
              <a:rPr lang="en-US" sz="1000" dirty="0" smtClean="0">
                <a:solidFill>
                  <a:srgbClr val="FFFFFF"/>
                </a:solidFill>
                <a:latin typeface="Segoe"/>
              </a:rPr>
              <a:t>Read()</a:t>
            </a:r>
          </a:p>
          <a:p>
            <a:pPr marL="271463" lvl="1" indent="-184150" defTabSz="914363">
              <a:buFont typeface="Arial" pitchFamily="34" charset="0"/>
              <a:buChar char="•"/>
              <a:defRPr/>
            </a:pPr>
            <a:r>
              <a:rPr lang="en-US" sz="1000" dirty="0" smtClean="0">
                <a:solidFill>
                  <a:srgbClr val="FFFFFF"/>
                </a:solidFill>
                <a:latin typeface="Segoe"/>
              </a:rPr>
              <a:t>Update()</a:t>
            </a:r>
          </a:p>
          <a:p>
            <a:pPr marL="271463" lvl="1" indent="-184150" defTabSz="914363">
              <a:buFont typeface="Arial" pitchFamily="34" charset="0"/>
              <a:buChar char="•"/>
              <a:defRPr/>
            </a:pPr>
            <a:r>
              <a:rPr lang="en-US" sz="1000" dirty="0" smtClean="0">
                <a:solidFill>
                  <a:srgbClr val="FFFFFF"/>
                </a:solidFill>
                <a:latin typeface="Segoe"/>
              </a:rPr>
              <a:t>Delete()</a:t>
            </a:r>
          </a:p>
          <a:p>
            <a:pPr marL="92075" indent="-92075" defTabSz="914363" rtl="0">
              <a:buFont typeface="Arial" pitchFamily="34" charset="0"/>
              <a:buChar char="•"/>
              <a:defRPr/>
            </a:pPr>
            <a:r>
              <a:rPr lang="en-US" sz="1000" dirty="0" err="1" smtClean="0">
                <a:solidFill>
                  <a:srgbClr val="FFFFFF"/>
                </a:solidFill>
                <a:latin typeface="Segoe"/>
              </a:rPr>
              <a:t>DataContracts</a:t>
            </a:r>
            <a:endParaRPr lang="en-US" sz="1000" dirty="0" smtClean="0">
              <a:solidFill>
                <a:srgbClr val="FFFFFF"/>
              </a:solidFill>
              <a:latin typeface="Segoe"/>
            </a:endParaRP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cxnSp>
        <p:nvCxnSpPr>
          <p:cNvPr id="30" name="Straight Connector 29"/>
          <p:cNvCxnSpPr/>
          <p:nvPr/>
        </p:nvCxnSpPr>
        <p:spPr>
          <a:xfrm rot="5400000">
            <a:off x="2108183" y="2678113"/>
            <a:ext cx="2786082" cy="1588"/>
          </a:xfrm>
          <a:prstGeom prst="line">
            <a:avLst/>
          </a:prstGeom>
          <a:ln w="38100">
            <a:solidFill>
              <a:srgbClr val="FF0066"/>
            </a:solidFill>
            <a:prstDash val="sysDash"/>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357158" y="2143122"/>
            <a:ext cx="1123952" cy="150019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Views</a:t>
            </a:r>
          </a:p>
          <a:p>
            <a:pPr marL="92075" indent="-92075" defTabSz="914363" rtl="0">
              <a:buFont typeface="Arial" pitchFamily="34" charset="0"/>
              <a:buChar char="•"/>
              <a:defRPr/>
            </a:pPr>
            <a:r>
              <a:rPr lang="en-US" sz="1000" dirty="0" smtClean="0">
                <a:solidFill>
                  <a:srgbClr val="FFFFFF"/>
                </a:solidFill>
                <a:latin typeface="Segoe"/>
              </a:rPr>
              <a:t>User Controls</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cxnSp>
        <p:nvCxnSpPr>
          <p:cNvPr id="34" name="Straight Connector 33"/>
          <p:cNvCxnSpPr/>
          <p:nvPr/>
        </p:nvCxnSpPr>
        <p:spPr>
          <a:xfrm rot="5400000">
            <a:off x="5894397" y="2749551"/>
            <a:ext cx="2786082" cy="1588"/>
          </a:xfrm>
          <a:prstGeom prst="line">
            <a:avLst/>
          </a:prstGeom>
          <a:ln w="38100">
            <a:solidFill>
              <a:srgbClr val="FF0066"/>
            </a:solidFill>
            <a:prstDash val="sysDash"/>
          </a:ln>
        </p:spPr>
        <p:style>
          <a:lnRef idx="1">
            <a:schemeClr val="dk1"/>
          </a:lnRef>
          <a:fillRef idx="0">
            <a:schemeClr val="dk1"/>
          </a:fillRef>
          <a:effectRef idx="0">
            <a:schemeClr val="dk1"/>
          </a:effectRef>
          <a:fontRef idx="minor">
            <a:schemeClr val="tx1"/>
          </a:fontRef>
        </p:style>
      </p:cxnSp>
      <p:sp>
        <p:nvSpPr>
          <p:cNvPr id="37" name="Left-Right Arrow 36"/>
          <p:cNvSpPr/>
          <p:nvPr/>
        </p:nvSpPr>
        <p:spPr bwMode="auto">
          <a:xfrm>
            <a:off x="3143240" y="2714626"/>
            <a:ext cx="762000" cy="304800"/>
          </a:xfrm>
          <a:prstGeom prst="leftRightArrow">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0" name="Left-Right Arrow 19"/>
          <p:cNvSpPr/>
          <p:nvPr/>
        </p:nvSpPr>
        <p:spPr bwMode="auto">
          <a:xfrm>
            <a:off x="6858016" y="2786064"/>
            <a:ext cx="762000" cy="304800"/>
          </a:xfrm>
          <a:prstGeom prst="leftRightArrow">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dissolv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dissolv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dissolve">
                                      <p:cBhvr>
                                        <p:cTn id="35" dur="500"/>
                                        <p:tgtEl>
                                          <p:spTgt spid="29"/>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dissolve">
                                      <p:cBhvr>
                                        <p:cTn id="38" dur="5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8" grpId="0" animBg="1"/>
      <p:bldP spid="29" grpId="0" animBg="1"/>
      <p:bldP spid="31" grpId="0" animBg="1"/>
      <p:bldP spid="37" grpId="0" animBg="1"/>
      <p:bldP spid="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smtClean="0"/>
              <a:t>Endpoint: /</a:t>
            </a:r>
            <a:r>
              <a:rPr lang="en-US" sz="2000" dirty="0" err="1" smtClean="0"/>
              <a:t>ClientBin</a:t>
            </a:r>
            <a:r>
              <a:rPr lang="en-US" sz="2000" dirty="0" smtClean="0"/>
              <a:t>/Namespace-DomainService.svc/</a:t>
            </a:r>
            <a:r>
              <a:rPr lang="en-US" sz="2000" dirty="0" err="1" smtClean="0"/>
              <a:t>OData</a:t>
            </a:r>
            <a:r>
              <a:rPr lang="en-US" sz="2000" dirty="0" smtClean="0"/>
              <a:t>/</a:t>
            </a:r>
            <a:endParaRPr lang="en-US" sz="2000"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3" cstate="print"/>
          <a:srcRect/>
          <a:stretch>
            <a:fillRect/>
          </a:stretch>
        </p:blipFill>
        <p:spPr bwMode="auto">
          <a:xfrm>
            <a:off x="214282" y="1357304"/>
            <a:ext cx="4656009" cy="280035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643306" y="2071684"/>
            <a:ext cx="4656009" cy="280035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WCF RIA Service Toolkit</a:t>
            </a:r>
            <a:endParaRPr lang="en-US" dirty="0"/>
          </a:p>
        </p:txBody>
      </p:sp>
      <p:sp>
        <p:nvSpPr>
          <p:cNvPr id="3" name="Content Placeholder 2"/>
          <p:cNvSpPr>
            <a:spLocks noGrp="1"/>
          </p:cNvSpPr>
          <p:nvPr>
            <p:ph idx="1"/>
          </p:nvPr>
        </p:nvSpPr>
        <p:spPr/>
        <p:txBody>
          <a:bodyPr>
            <a:normAutofit fontScale="70000" lnSpcReduction="20000"/>
          </a:bodyPr>
          <a:lstStyle/>
          <a:p>
            <a:r>
              <a:rPr lang="en-US" dirty="0" err="1" smtClean="0"/>
              <a:t>LinqToSql</a:t>
            </a:r>
            <a:r>
              <a:rPr lang="en-US" dirty="0" smtClean="0"/>
              <a:t> </a:t>
            </a:r>
            <a:r>
              <a:rPr lang="en-US" dirty="0" err="1" smtClean="0"/>
              <a:t>DomainService</a:t>
            </a:r>
            <a:endParaRPr lang="en-US" dirty="0" smtClean="0"/>
          </a:p>
          <a:p>
            <a:r>
              <a:rPr lang="en-US" dirty="0" smtClean="0"/>
              <a:t>Soap endpoint </a:t>
            </a:r>
          </a:p>
          <a:p>
            <a:pPr lvl="1"/>
            <a:r>
              <a:rPr lang="en-US" dirty="0" smtClean="0"/>
              <a:t>This enables you to expose a SOAP endpoint for your </a:t>
            </a:r>
            <a:r>
              <a:rPr lang="en-US" dirty="0" err="1" smtClean="0"/>
              <a:t>DomainService</a:t>
            </a:r>
            <a:endParaRPr lang="en-US" dirty="0" smtClean="0"/>
          </a:p>
          <a:p>
            <a:r>
              <a:rPr lang="en-US" dirty="0" smtClean="0"/>
              <a:t>JSON endpoint </a:t>
            </a:r>
          </a:p>
          <a:p>
            <a:pPr lvl="1"/>
            <a:r>
              <a:rPr lang="en-US" dirty="0" smtClean="0"/>
              <a:t>This enables you to expose a JSON endpoint for your </a:t>
            </a:r>
            <a:r>
              <a:rPr lang="en-US" dirty="0" err="1" smtClean="0"/>
              <a:t>DomainService</a:t>
            </a:r>
            <a:endParaRPr lang="en-US" dirty="0" smtClean="0"/>
          </a:p>
          <a:p>
            <a:r>
              <a:rPr lang="en-US" dirty="0" smtClean="0"/>
              <a:t>ASP.net </a:t>
            </a:r>
            <a:r>
              <a:rPr lang="en-US" dirty="0" err="1" smtClean="0"/>
              <a:t>DomainDataSource</a:t>
            </a:r>
            <a:r>
              <a:rPr lang="en-US" dirty="0" smtClean="0"/>
              <a:t> </a:t>
            </a:r>
          </a:p>
          <a:p>
            <a:pPr lvl="1"/>
            <a:r>
              <a:rPr lang="en-US" dirty="0" smtClean="0"/>
              <a:t>This control will enable you to create an ASP.NET application that can talk to your </a:t>
            </a:r>
            <a:r>
              <a:rPr lang="en-US" dirty="0" err="1" smtClean="0"/>
              <a:t>DomainService</a:t>
            </a:r>
            <a:r>
              <a:rPr lang="en-US" dirty="0" smtClean="0"/>
              <a:t/>
            </a:r>
            <a:br>
              <a:rPr lang="en-US" dirty="0" smtClean="0"/>
            </a:br>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 </a:t>
            </a:r>
            <a:r>
              <a:rPr lang="en-US" dirty="0" err="1" smtClean="0"/>
              <a:t>DomainDataSource</a:t>
            </a:r>
            <a:endParaRPr lang="en-US" dirty="0"/>
          </a:p>
        </p:txBody>
      </p:sp>
      <p:sp>
        <p:nvSpPr>
          <p:cNvPr id="3" name="Content Placeholder 2"/>
          <p:cNvSpPr>
            <a:spLocks noGrp="1"/>
          </p:cNvSpPr>
          <p:nvPr>
            <p:ph idx="1"/>
          </p:nvPr>
        </p:nvSpPr>
        <p:spPr>
          <a:xfrm>
            <a:off x="457200" y="1357304"/>
            <a:ext cx="8229600" cy="3394472"/>
          </a:xfrm>
        </p:spPr>
        <p:txBody>
          <a:bodyPr>
            <a:normAutofit/>
          </a:bodyPr>
          <a:lstStyle/>
          <a:p>
            <a:r>
              <a:rPr lang="en-US" sz="2800" dirty="0" smtClean="0"/>
              <a:t>Add Reference to  (+</a:t>
            </a:r>
            <a:r>
              <a:rPr lang="en-US" sz="2800" smtClean="0"/>
              <a:t>Build Project)</a:t>
            </a:r>
            <a:endParaRPr lang="en-US" sz="2800" dirty="0" smtClean="0"/>
          </a:p>
          <a:p>
            <a:pPr lvl="1"/>
            <a:r>
              <a:rPr lang="en-US" sz="2400" dirty="0" err="1" smtClean="0"/>
              <a:t>Microsoft.Web.DomainServices.WebControls</a:t>
            </a:r>
            <a:endParaRPr lang="en-US" sz="2400" dirty="0"/>
          </a:p>
        </p:txBody>
      </p:sp>
      <p:pic>
        <p:nvPicPr>
          <p:cNvPr id="1026" name="Picture 2"/>
          <p:cNvPicPr>
            <a:picLocks noChangeAspect="1" noChangeArrowheads="1"/>
          </p:cNvPicPr>
          <p:nvPr/>
        </p:nvPicPr>
        <p:blipFill>
          <a:blip r:embed="rId2" cstate="print"/>
          <a:srcRect/>
          <a:stretch>
            <a:fillRect/>
          </a:stretch>
        </p:blipFill>
        <p:spPr bwMode="auto">
          <a:xfrm>
            <a:off x="714348" y="2428874"/>
            <a:ext cx="3438524" cy="256060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 </a:t>
            </a:r>
            <a:r>
              <a:rPr lang="en-US" dirty="0" err="1" smtClean="0"/>
              <a:t>DomainValidator</a:t>
            </a:r>
            <a:endParaRPr lang="en-US" dirty="0"/>
          </a:p>
        </p:txBody>
      </p:sp>
      <p:sp>
        <p:nvSpPr>
          <p:cNvPr id="3" name="Content Placeholder 2"/>
          <p:cNvSpPr>
            <a:spLocks noGrp="1"/>
          </p:cNvSpPr>
          <p:nvPr>
            <p:ph idx="1"/>
          </p:nvPr>
        </p:nvSpPr>
        <p:spPr>
          <a:xfrm>
            <a:off x="457200" y="1357304"/>
            <a:ext cx="8229600" cy="3394472"/>
          </a:xfrm>
        </p:spPr>
        <p:txBody>
          <a:bodyPr>
            <a:normAutofit/>
          </a:bodyPr>
          <a:lstStyle/>
          <a:p>
            <a:r>
              <a:rPr lang="en-US" sz="2400" dirty="0" smtClean="0"/>
              <a:t>Convert </a:t>
            </a:r>
            <a:r>
              <a:rPr lang="en-US" sz="2400" dirty="0" err="1" smtClean="0"/>
              <a:t>BoundFields</a:t>
            </a:r>
            <a:r>
              <a:rPr lang="en-US" sz="2400" dirty="0" smtClean="0"/>
              <a:t> to </a:t>
            </a:r>
            <a:r>
              <a:rPr lang="en-US" sz="2400" dirty="0" err="1" smtClean="0"/>
              <a:t>TemplateFields</a:t>
            </a:r>
            <a:endParaRPr lang="en-US" sz="2400" dirty="0" smtClean="0"/>
          </a:p>
          <a:p>
            <a:r>
              <a:rPr lang="en-US" sz="2400" dirty="0" smtClean="0"/>
              <a:t>Add </a:t>
            </a:r>
            <a:r>
              <a:rPr lang="en-US" sz="2400" dirty="0" err="1" smtClean="0"/>
              <a:t>DomainValidator</a:t>
            </a:r>
            <a:r>
              <a:rPr lang="en-US" sz="2400" dirty="0" smtClean="0"/>
              <a:t> to </a:t>
            </a:r>
            <a:r>
              <a:rPr lang="en-US" sz="2400" dirty="0" err="1" smtClean="0"/>
              <a:t>EditItemTemplate</a:t>
            </a:r>
            <a:endParaRPr lang="en-US" sz="2400" dirty="0"/>
          </a:p>
        </p:txBody>
      </p:sp>
      <p:sp>
        <p:nvSpPr>
          <p:cNvPr id="5" name="TextBox 4"/>
          <p:cNvSpPr txBox="1"/>
          <p:nvPr/>
        </p:nvSpPr>
        <p:spPr>
          <a:xfrm>
            <a:off x="500034" y="2374659"/>
            <a:ext cx="7572428" cy="2431435"/>
          </a:xfrm>
          <a:prstGeom prst="rect">
            <a:avLst/>
          </a:prstGeom>
          <a:solidFill>
            <a:schemeClr val="tx1"/>
          </a:solidFill>
          <a:ln w="19050">
            <a:solidFill>
              <a:schemeClr val="bg1">
                <a:lumMod val="75000"/>
                <a:lumOff val="25000"/>
              </a:schemeClr>
            </a:solidFill>
          </a:ln>
          <a:effectLst>
            <a:reflection blurRad="6350" stA="50000" endA="300" endPos="38500" dist="50800" dir="5400000" sy="-100000" algn="bl" rotWithShape="0"/>
          </a:effectLst>
        </p:spPr>
        <p:txBody>
          <a:bodyPr wrap="square" rtlCol="0">
            <a:spAutoFit/>
          </a:bodyPr>
          <a:lstStyle/>
          <a:p>
            <a:r>
              <a:rPr lang="nl-NL" sz="800" dirty="0" smtClean="0">
                <a:solidFill>
                  <a:srgbClr val="0000FF"/>
                </a:solidFill>
                <a:latin typeface="Lucida Console"/>
              </a:rPr>
              <a:t>&lt;</a:t>
            </a:r>
            <a:r>
              <a:rPr lang="nl-NL" sz="800" dirty="0" smtClean="0">
                <a:solidFill>
                  <a:srgbClr val="800000"/>
                </a:solidFill>
                <a:latin typeface="Lucida Console"/>
              </a:rPr>
              <a:t>cc1</a:t>
            </a:r>
            <a:r>
              <a:rPr lang="nl-NL" sz="800" dirty="0" smtClean="0">
                <a:solidFill>
                  <a:srgbClr val="0000FF"/>
                </a:solidFill>
                <a:latin typeface="Lucida Console"/>
              </a:rPr>
              <a:t>:</a:t>
            </a:r>
            <a:r>
              <a:rPr lang="nl-NL" sz="800" dirty="0" err="1" smtClean="0">
                <a:solidFill>
                  <a:srgbClr val="800000"/>
                </a:solidFill>
                <a:latin typeface="Lucida Console"/>
              </a:rPr>
              <a:t>DomainDataSource</a:t>
            </a:r>
            <a:r>
              <a:rPr lang="nl-NL" sz="800" dirty="0" smtClean="0">
                <a:solidFill>
                  <a:srgbClr val="000000"/>
                </a:solidFill>
                <a:latin typeface="Lucida Console"/>
              </a:rPr>
              <a:t> </a:t>
            </a:r>
            <a:r>
              <a:rPr lang="nl-NL" sz="800" dirty="0" smtClean="0">
                <a:solidFill>
                  <a:srgbClr val="FF0000"/>
                </a:solidFill>
                <a:latin typeface="Lucida Console"/>
              </a:rPr>
              <a:t>ID</a:t>
            </a:r>
            <a:r>
              <a:rPr lang="nl-NL" sz="800" dirty="0" smtClean="0">
                <a:solidFill>
                  <a:srgbClr val="0000FF"/>
                </a:solidFill>
                <a:latin typeface="Lucida Console"/>
              </a:rPr>
              <a:t>="DomainDataSource1"</a:t>
            </a:r>
            <a:r>
              <a:rPr lang="nl-NL" sz="800" dirty="0" smtClean="0">
                <a:solidFill>
                  <a:srgbClr val="000000"/>
                </a:solidFill>
                <a:latin typeface="Lucida Console"/>
              </a:rPr>
              <a:t> </a:t>
            </a:r>
            <a:r>
              <a:rPr lang="nl-NL" sz="800" dirty="0" err="1" smtClean="0">
                <a:solidFill>
                  <a:srgbClr val="FF0000"/>
                </a:solidFill>
                <a:latin typeface="Lucida Console"/>
              </a:rPr>
              <a:t>runat</a:t>
            </a:r>
            <a:r>
              <a:rPr lang="nl-NL" sz="800" dirty="0" smtClean="0">
                <a:solidFill>
                  <a:srgbClr val="0000FF"/>
                </a:solidFill>
                <a:latin typeface="Lucida Console"/>
              </a:rPr>
              <a:t>="server"</a:t>
            </a:r>
            <a:r>
              <a:rPr lang="nl-NL" sz="800" dirty="0" smtClean="0">
                <a:solidFill>
                  <a:srgbClr val="000000"/>
                </a:solidFill>
                <a:latin typeface="Lucida Console"/>
              </a:rPr>
              <a:t> </a:t>
            </a:r>
          </a:p>
          <a:p>
            <a:r>
              <a:rPr lang="nl-NL" sz="800" dirty="0" smtClean="0">
                <a:solidFill>
                  <a:srgbClr val="000000"/>
                </a:solidFill>
                <a:latin typeface="Lucida Console"/>
              </a:rPr>
              <a:t>    </a:t>
            </a:r>
            <a:r>
              <a:rPr lang="nl-NL" sz="800" dirty="0" err="1" smtClean="0">
                <a:solidFill>
                  <a:srgbClr val="FF0000"/>
                </a:solidFill>
                <a:latin typeface="Lucida Console"/>
              </a:rPr>
              <a:t>DomainServiceTypeName</a:t>
            </a:r>
            <a:r>
              <a:rPr lang="nl-NL" sz="800" dirty="0" smtClean="0">
                <a:solidFill>
                  <a:srgbClr val="0000FF"/>
                </a:solidFill>
                <a:latin typeface="Lucida Console"/>
              </a:rPr>
              <a:t>="SilverlightApplication6.Web.NorthwindDomainService" </a:t>
            </a:r>
            <a:r>
              <a:rPr lang="nl-NL" sz="800" dirty="0" err="1" smtClean="0">
                <a:solidFill>
                  <a:srgbClr val="FF0000"/>
                </a:solidFill>
                <a:latin typeface="Lucida Console"/>
              </a:rPr>
              <a:t>QueryName</a:t>
            </a:r>
            <a:r>
              <a:rPr lang="nl-NL" sz="800" dirty="0" smtClean="0">
                <a:solidFill>
                  <a:srgbClr val="0000FF"/>
                </a:solidFill>
                <a:latin typeface="Lucida Console"/>
              </a:rPr>
              <a:t>="</a:t>
            </a:r>
            <a:r>
              <a:rPr lang="nl-NL" sz="800" dirty="0" err="1" smtClean="0">
                <a:solidFill>
                  <a:srgbClr val="0000FF"/>
                </a:solidFill>
                <a:latin typeface="Lucida Console"/>
              </a:rPr>
              <a:t>GetProducts</a:t>
            </a:r>
            <a:r>
              <a:rPr lang="nl-NL" sz="800" dirty="0" smtClean="0">
                <a:solidFill>
                  <a:srgbClr val="0000FF"/>
                </a:solidFill>
                <a:latin typeface="Lucida Console"/>
              </a:rPr>
              <a: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err="1" smtClean="0">
                <a:solidFill>
                  <a:srgbClr val="FF0000"/>
                </a:solidFill>
                <a:latin typeface="Lucida Console"/>
              </a:rPr>
              <a:t>EnableDelete</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EnableInsert</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EnableUpdate</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FF"/>
                </a:solidFill>
                <a:latin typeface="Lucida Console"/>
              </a:rPr>
              <a:t>&lt;/</a:t>
            </a:r>
            <a:r>
              <a:rPr lang="nl-NL" sz="800" dirty="0" smtClean="0">
                <a:solidFill>
                  <a:srgbClr val="800000"/>
                </a:solidFill>
                <a:latin typeface="Lucida Console"/>
              </a:rPr>
              <a:t>cc1</a:t>
            </a:r>
            <a:r>
              <a:rPr lang="nl-NL" sz="800" dirty="0" smtClean="0">
                <a:solidFill>
                  <a:srgbClr val="0000FF"/>
                </a:solidFill>
                <a:latin typeface="Lucida Console"/>
              </a:rPr>
              <a:t>:</a:t>
            </a:r>
            <a:r>
              <a:rPr lang="nl-NL" sz="800" dirty="0" err="1" smtClean="0">
                <a:solidFill>
                  <a:srgbClr val="800000"/>
                </a:solidFill>
                <a:latin typeface="Lucida Console"/>
              </a:rPr>
              <a:t>DomainDataSource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p>
          <a:p>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GridView</a:t>
            </a:r>
            <a:r>
              <a:rPr lang="nl-NL" sz="800" dirty="0" smtClean="0">
                <a:solidFill>
                  <a:srgbClr val="000000"/>
                </a:solidFill>
                <a:latin typeface="Lucida Console"/>
              </a:rPr>
              <a:t> </a:t>
            </a:r>
            <a:r>
              <a:rPr lang="nl-NL" sz="800" dirty="0" smtClean="0">
                <a:solidFill>
                  <a:srgbClr val="FF0000"/>
                </a:solidFill>
                <a:latin typeface="Lucida Console"/>
              </a:rPr>
              <a:t>ID</a:t>
            </a:r>
            <a:r>
              <a:rPr lang="nl-NL" sz="800" dirty="0" smtClean="0">
                <a:solidFill>
                  <a:srgbClr val="0000FF"/>
                </a:solidFill>
                <a:latin typeface="Lucida Console"/>
              </a:rPr>
              <a:t>="GridView1"</a:t>
            </a:r>
            <a:r>
              <a:rPr lang="nl-NL" sz="800" dirty="0" smtClean="0">
                <a:solidFill>
                  <a:srgbClr val="000000"/>
                </a:solidFill>
                <a:latin typeface="Lucida Console"/>
              </a:rPr>
              <a:t> </a:t>
            </a:r>
            <a:r>
              <a:rPr lang="nl-NL" sz="800" dirty="0" err="1" smtClean="0">
                <a:solidFill>
                  <a:srgbClr val="FF0000"/>
                </a:solidFill>
                <a:latin typeface="Lucida Console"/>
              </a:rPr>
              <a:t>runat</a:t>
            </a:r>
            <a:r>
              <a:rPr lang="nl-NL" sz="800" dirty="0" smtClean="0">
                <a:solidFill>
                  <a:srgbClr val="0000FF"/>
                </a:solidFill>
                <a:latin typeface="Lucida Console"/>
              </a:rPr>
              <a:t>="server"</a:t>
            </a:r>
            <a:r>
              <a:rPr lang="nl-NL" sz="800" dirty="0" smtClean="0">
                <a:solidFill>
                  <a:srgbClr val="000000"/>
                </a:solidFill>
                <a:latin typeface="Lucida Console"/>
              </a:rPr>
              <a:t> </a:t>
            </a:r>
            <a:r>
              <a:rPr lang="nl-NL" sz="800" dirty="0" err="1" smtClean="0">
                <a:solidFill>
                  <a:srgbClr val="FF0000"/>
                </a:solidFill>
                <a:latin typeface="Lucida Console"/>
              </a:rPr>
              <a:t>AllowPaging</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AutoGenerateColumns</a:t>
            </a:r>
            <a:r>
              <a:rPr lang="nl-NL" sz="800" dirty="0" smtClean="0">
                <a:solidFill>
                  <a:srgbClr val="0000FF"/>
                </a:solidFill>
                <a:latin typeface="Lucida Console"/>
              </a:rPr>
              <a:t>="</a:t>
            </a:r>
            <a:r>
              <a:rPr lang="nl-NL" sz="800" dirty="0" err="1" smtClean="0">
                <a:solidFill>
                  <a:srgbClr val="0000FF"/>
                </a:solidFill>
                <a:latin typeface="Lucida Console"/>
              </a:rPr>
              <a:t>False</a:t>
            </a:r>
            <a:r>
              <a:rPr lang="nl-NL" sz="800" dirty="0" smtClean="0">
                <a:solidFill>
                  <a:srgbClr val="0000FF"/>
                </a:solidFill>
                <a:latin typeface="Lucida Console"/>
              </a:rPr>
              <a: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err="1" smtClean="0">
                <a:solidFill>
                  <a:srgbClr val="FF0000"/>
                </a:solidFill>
                <a:latin typeface="Lucida Console"/>
              </a:rPr>
              <a:t>DataKeyNames</a:t>
            </a:r>
            <a:r>
              <a:rPr lang="nl-NL" sz="800" dirty="0" smtClean="0">
                <a:solidFill>
                  <a:srgbClr val="0000FF"/>
                </a:solidFill>
                <a:latin typeface="Lucida Console"/>
              </a:rPr>
              <a:t>="</a:t>
            </a:r>
            <a:r>
              <a:rPr lang="nl-NL" sz="800" dirty="0" err="1" smtClean="0">
                <a:solidFill>
                  <a:srgbClr val="0000FF"/>
                </a:solidFill>
                <a:latin typeface="Lucida Console"/>
              </a:rPr>
              <a:t>ProductID</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DataSourceID</a:t>
            </a:r>
            <a:r>
              <a:rPr lang="nl-NL" sz="800" dirty="0" smtClean="0">
                <a:solidFill>
                  <a:srgbClr val="0000FF"/>
                </a:solidFill>
                <a:latin typeface="Lucida Console"/>
              </a:rPr>
              <a:t>="DomainDataSource1"&gt;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smtClean="0">
                <a:solidFill>
                  <a:srgbClr val="800000"/>
                </a:solidFill>
                <a:latin typeface="Lucida Console"/>
              </a:rPr>
              <a:t>Columns</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CommandField</a:t>
            </a:r>
            <a:r>
              <a:rPr lang="nl-NL" sz="800" dirty="0" smtClean="0">
                <a:solidFill>
                  <a:srgbClr val="000000"/>
                </a:solidFill>
                <a:latin typeface="Lucida Console"/>
              </a:rPr>
              <a:t> </a:t>
            </a:r>
            <a:r>
              <a:rPr lang="nl-NL" sz="800" dirty="0" err="1" smtClean="0">
                <a:solidFill>
                  <a:srgbClr val="FF0000"/>
                </a:solidFill>
                <a:latin typeface="Lucida Console"/>
              </a:rPr>
              <a:t>ShowDeleteButton</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ShowEditButton</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BoundField</a:t>
            </a:r>
            <a:r>
              <a:rPr lang="nl-NL" sz="800" dirty="0" smtClean="0">
                <a:solidFill>
                  <a:srgbClr val="000000"/>
                </a:solidFill>
                <a:latin typeface="Lucida Console"/>
              </a:rPr>
              <a:t> </a:t>
            </a:r>
            <a:r>
              <a:rPr lang="nl-NL" sz="800" dirty="0" err="1" smtClean="0">
                <a:solidFill>
                  <a:srgbClr val="FF0000"/>
                </a:solidFill>
                <a:latin typeface="Lucida Console"/>
              </a:rPr>
              <a:t>DataField</a:t>
            </a:r>
            <a:r>
              <a:rPr lang="nl-NL" sz="800" dirty="0" smtClean="0">
                <a:solidFill>
                  <a:srgbClr val="0000FF"/>
                </a:solidFill>
                <a:latin typeface="Lucida Console"/>
              </a:rPr>
              <a:t>="</a:t>
            </a:r>
            <a:r>
              <a:rPr lang="nl-NL" sz="800" dirty="0" err="1" smtClean="0">
                <a:solidFill>
                  <a:srgbClr val="0000FF"/>
                </a:solidFill>
                <a:latin typeface="Lucida Console"/>
              </a:rPr>
              <a:t>ProductID</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HeaderText</a:t>
            </a:r>
            <a:r>
              <a:rPr lang="nl-NL" sz="800" dirty="0" smtClean="0">
                <a:solidFill>
                  <a:srgbClr val="0000FF"/>
                </a:solidFill>
                <a:latin typeface="Lucida Console"/>
              </a:rPr>
              <a:t>="</a:t>
            </a:r>
            <a:r>
              <a:rPr lang="nl-NL" sz="800" dirty="0" err="1" smtClean="0">
                <a:solidFill>
                  <a:srgbClr val="0000FF"/>
                </a:solidFill>
                <a:latin typeface="Lucida Console"/>
              </a:rPr>
              <a:t>ProductID</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ReadOnly</a:t>
            </a:r>
            <a:r>
              <a:rPr lang="nl-NL" sz="800" dirty="0" smtClean="0">
                <a:solidFill>
                  <a:srgbClr val="0000FF"/>
                </a:solidFill>
                <a:latin typeface="Lucida Console"/>
              </a:rPr>
              <a:t>="</a:t>
            </a:r>
            <a:r>
              <a:rPr lang="nl-NL" sz="800" dirty="0" err="1" smtClean="0">
                <a:solidFill>
                  <a:srgbClr val="0000FF"/>
                </a:solidFill>
                <a:latin typeface="Lucida Console"/>
              </a:rPr>
              <a:t>True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SortExpression</a:t>
            </a:r>
            <a:r>
              <a:rPr lang="nl-NL" sz="800" dirty="0" smtClean="0">
                <a:solidFill>
                  <a:srgbClr val="0000FF"/>
                </a:solidFill>
                <a:latin typeface="Lucida Console"/>
              </a:rPr>
              <a:t>="</a:t>
            </a:r>
            <a:r>
              <a:rPr lang="nl-NL" sz="800" dirty="0" err="1" smtClean="0">
                <a:solidFill>
                  <a:srgbClr val="0000FF"/>
                </a:solidFill>
                <a:latin typeface="Lucida Console"/>
              </a:rPr>
              <a:t>ProductID</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TemplateField</a:t>
            </a:r>
            <a:r>
              <a:rPr lang="nl-NL" sz="800" dirty="0" smtClean="0">
                <a:solidFill>
                  <a:srgbClr val="000000"/>
                </a:solidFill>
                <a:latin typeface="Lucida Console"/>
              </a:rPr>
              <a:t> </a:t>
            </a:r>
            <a:r>
              <a:rPr lang="nl-NL" sz="800" dirty="0" err="1" smtClean="0">
                <a:solidFill>
                  <a:srgbClr val="FF0000"/>
                </a:solidFill>
                <a:latin typeface="Lucida Console"/>
              </a:rPr>
              <a:t>HeaderText</a:t>
            </a:r>
            <a:r>
              <a:rPr lang="nl-NL" sz="800" dirty="0" smtClean="0">
                <a:solidFill>
                  <a:srgbClr val="0000FF"/>
                </a:solidFill>
                <a:latin typeface="Lucida Console"/>
              </a:rPr>
              <a:t>="</a:t>
            </a:r>
            <a:r>
              <a:rPr lang="nl-NL" sz="800" dirty="0" err="1" smtClean="0">
                <a:solidFill>
                  <a:srgbClr val="0000FF"/>
                </a:solidFill>
                <a:latin typeface="Lucida Console"/>
              </a:rPr>
              <a:t>ProductName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err="1" smtClean="0">
                <a:solidFill>
                  <a:srgbClr val="FF0000"/>
                </a:solidFill>
                <a:latin typeface="Lucida Console"/>
              </a:rPr>
              <a:t>SortExpression</a:t>
            </a:r>
            <a:r>
              <a:rPr lang="nl-NL" sz="800" dirty="0" smtClean="0">
                <a:solidFill>
                  <a:srgbClr val="0000FF"/>
                </a:solidFill>
                <a:latin typeface="Lucida Console"/>
              </a:rPr>
              <a:t>="</a:t>
            </a:r>
            <a:r>
              <a:rPr lang="nl-NL" sz="800" dirty="0" err="1" smtClean="0">
                <a:solidFill>
                  <a:srgbClr val="0000FF"/>
                </a:solidFill>
                <a:latin typeface="Lucida Console"/>
              </a:rPr>
              <a:t>ProductName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EditItemTemplate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TextBox</a:t>
            </a:r>
            <a:r>
              <a:rPr lang="nl-NL" sz="800" dirty="0" smtClean="0">
                <a:solidFill>
                  <a:srgbClr val="000000"/>
                </a:solidFill>
                <a:latin typeface="Lucida Console"/>
              </a:rPr>
              <a:t> </a:t>
            </a:r>
            <a:r>
              <a:rPr lang="nl-NL" sz="800" dirty="0" smtClean="0">
                <a:solidFill>
                  <a:srgbClr val="FF0000"/>
                </a:solidFill>
                <a:latin typeface="Lucida Console"/>
              </a:rPr>
              <a:t>ID</a:t>
            </a:r>
            <a:r>
              <a:rPr lang="nl-NL" sz="800" dirty="0" smtClean="0">
                <a:solidFill>
                  <a:srgbClr val="0000FF"/>
                </a:solidFill>
                <a:latin typeface="Lucida Console"/>
              </a:rPr>
              <a:t>="TextBox1"</a:t>
            </a:r>
            <a:r>
              <a:rPr lang="nl-NL" sz="800" dirty="0" smtClean="0">
                <a:solidFill>
                  <a:srgbClr val="000000"/>
                </a:solidFill>
                <a:latin typeface="Lucida Console"/>
              </a:rPr>
              <a:t> </a:t>
            </a:r>
            <a:r>
              <a:rPr lang="nl-NL" sz="800" dirty="0" err="1" smtClean="0">
                <a:solidFill>
                  <a:srgbClr val="FF0000"/>
                </a:solidFill>
                <a:latin typeface="Lucida Console"/>
              </a:rPr>
              <a:t>runat</a:t>
            </a:r>
            <a:r>
              <a:rPr lang="nl-NL" sz="800" dirty="0" smtClean="0">
                <a:solidFill>
                  <a:srgbClr val="0000FF"/>
                </a:solidFill>
                <a:latin typeface="Lucida Console"/>
              </a:rPr>
              <a:t>="server"</a:t>
            </a:r>
            <a:r>
              <a:rPr lang="nl-NL" sz="800" dirty="0" smtClean="0">
                <a:solidFill>
                  <a:srgbClr val="000000"/>
                </a:solidFill>
                <a:latin typeface="Lucida Console"/>
              </a:rPr>
              <a:t> </a:t>
            </a:r>
            <a:r>
              <a:rPr lang="nl-NL" sz="800" dirty="0" err="1" smtClean="0">
                <a:solidFill>
                  <a:srgbClr val="FF0000"/>
                </a:solidFill>
                <a:latin typeface="Lucida Console"/>
              </a:rPr>
              <a:t>Text</a:t>
            </a:r>
            <a:r>
              <a:rPr lang="nl-NL" sz="800" dirty="0" smtClean="0">
                <a:solidFill>
                  <a:srgbClr val="0000FF"/>
                </a:solidFill>
                <a:latin typeface="Lucida Console"/>
              </a:rPr>
              <a:t>='</a:t>
            </a:r>
            <a:r>
              <a:rPr lang="nl-NL" sz="800" dirty="0" smtClean="0">
                <a:solidFill>
                  <a:srgbClr val="000000"/>
                </a:solidFill>
                <a:latin typeface="Lucida Console"/>
              </a:rPr>
              <a:t>&lt;%</a:t>
            </a:r>
            <a:r>
              <a:rPr lang="nl-NL" sz="800" dirty="0" smtClean="0">
                <a:solidFill>
                  <a:srgbClr val="0000FF"/>
                </a:solidFill>
                <a:latin typeface="Lucida Console"/>
              </a:rPr>
              <a:t>#</a:t>
            </a:r>
            <a:r>
              <a:rPr lang="nl-NL" sz="800" dirty="0" smtClean="0">
                <a:solidFill>
                  <a:srgbClr val="000000"/>
                </a:solidFill>
                <a:latin typeface="Lucida Console"/>
              </a:rPr>
              <a:t> Bind("</a:t>
            </a:r>
            <a:r>
              <a:rPr lang="nl-NL" sz="800" dirty="0" err="1" smtClean="0">
                <a:solidFill>
                  <a:srgbClr val="000000"/>
                </a:solidFill>
                <a:latin typeface="Lucida Console"/>
              </a:rPr>
              <a:t>ProductName</a:t>
            </a:r>
            <a:r>
              <a:rPr lang="nl-NL" sz="800" dirty="0" smtClean="0">
                <a:solidFill>
                  <a:srgbClr val="000000"/>
                </a:solidFill>
                <a:latin typeface="Lucida Console"/>
              </a:rPr>
              <a:t>") %&gt;</a:t>
            </a:r>
            <a:r>
              <a:rPr lang="nl-NL" sz="800" dirty="0" smtClean="0">
                <a:solidFill>
                  <a:srgbClr val="0000FF"/>
                </a:solidFill>
                <a:latin typeface="Lucida Console"/>
              </a:rPr>
              <a:t>'&gt;&lt;/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TextBox</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smtClean="0">
                <a:solidFill>
                  <a:srgbClr val="800000"/>
                </a:solidFill>
                <a:latin typeface="Lucida Console"/>
              </a:rPr>
              <a:t>cc1</a:t>
            </a:r>
            <a:r>
              <a:rPr lang="nl-NL" sz="800" dirty="0" smtClean="0">
                <a:solidFill>
                  <a:srgbClr val="0000FF"/>
                </a:solidFill>
                <a:latin typeface="Lucida Console"/>
              </a:rPr>
              <a:t>:</a:t>
            </a:r>
            <a:r>
              <a:rPr lang="nl-NL" sz="800" dirty="0" err="1" smtClean="0">
                <a:solidFill>
                  <a:srgbClr val="800000"/>
                </a:solidFill>
                <a:latin typeface="Lucida Console"/>
              </a:rPr>
              <a:t>DomainValidator</a:t>
            </a:r>
            <a:r>
              <a:rPr lang="nl-NL" sz="800" dirty="0" smtClean="0">
                <a:solidFill>
                  <a:srgbClr val="000000"/>
                </a:solidFill>
                <a:latin typeface="Lucida Console"/>
              </a:rPr>
              <a:t> </a:t>
            </a:r>
            <a:r>
              <a:rPr lang="nl-NL" sz="800" dirty="0" smtClean="0">
                <a:solidFill>
                  <a:srgbClr val="FF0000"/>
                </a:solidFill>
                <a:latin typeface="Lucida Console"/>
              </a:rPr>
              <a:t>ID</a:t>
            </a:r>
            <a:r>
              <a:rPr lang="nl-NL" sz="800" dirty="0" smtClean="0">
                <a:solidFill>
                  <a:srgbClr val="0000FF"/>
                </a:solidFill>
                <a:latin typeface="Lucida Console"/>
              </a:rPr>
              <a:t>="DomainValidator1"</a:t>
            </a:r>
            <a:r>
              <a:rPr lang="nl-NL" sz="800" dirty="0" smtClean="0">
                <a:solidFill>
                  <a:srgbClr val="000000"/>
                </a:solidFill>
                <a:latin typeface="Lucida Console"/>
              </a:rPr>
              <a:t> </a:t>
            </a:r>
            <a:r>
              <a:rPr lang="nl-NL" sz="800" dirty="0" err="1" smtClean="0">
                <a:solidFill>
                  <a:srgbClr val="FF0000"/>
                </a:solidFill>
                <a:latin typeface="Lucida Console"/>
              </a:rPr>
              <a:t>runat</a:t>
            </a:r>
            <a:r>
              <a:rPr lang="nl-NL" sz="800" dirty="0" smtClean="0">
                <a:solidFill>
                  <a:srgbClr val="0000FF"/>
                </a:solidFill>
                <a:latin typeface="Lucida Console"/>
              </a:rPr>
              <a:t>="server"</a:t>
            </a:r>
            <a:r>
              <a:rPr lang="nl-NL" sz="800" dirty="0" smtClean="0">
                <a:solidFill>
                  <a:srgbClr val="000000"/>
                </a:solidFill>
                <a:latin typeface="Lucida Console"/>
              </a:rPr>
              <a:t> </a:t>
            </a:r>
            <a:r>
              <a:rPr lang="nl-NL" sz="800" dirty="0" err="1" smtClean="0">
                <a:solidFill>
                  <a:srgbClr val="FF0000"/>
                </a:solidFill>
                <a:latin typeface="Lucida Console"/>
              </a:rPr>
              <a:t>DataField</a:t>
            </a:r>
            <a:r>
              <a:rPr lang="nl-NL" sz="800" dirty="0" smtClean="0">
                <a:solidFill>
                  <a:srgbClr val="0000FF"/>
                </a:solidFill>
                <a:latin typeface="Lucida Console"/>
              </a:rPr>
              <a:t>="</a:t>
            </a:r>
            <a:r>
              <a:rPr lang="nl-NL" sz="800" dirty="0" err="1" smtClean="0">
                <a:solidFill>
                  <a:srgbClr val="0000FF"/>
                </a:solidFill>
                <a:latin typeface="Lucida Console"/>
              </a:rPr>
              <a:t>ProductName</a:t>
            </a:r>
            <a:r>
              <a:rPr lang="nl-NL" sz="800" dirty="0" smtClean="0">
                <a:solidFill>
                  <a:srgbClr val="0000FF"/>
                </a:solidFill>
                <a:latin typeface="Lucida Console"/>
              </a:rPr>
              <a:t>"</a:t>
            </a:r>
            <a:r>
              <a:rPr lang="nl-NL" sz="800" dirty="0" smtClean="0">
                <a:solidFill>
                  <a:srgbClr val="000000"/>
                </a:solidFill>
                <a:latin typeface="Lucida Console"/>
              </a:rPr>
              <a:t> </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EditItemTemplate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ItemTemplate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smtClean="0">
                <a:solidFill>
                  <a:srgbClr val="800000"/>
                </a:solidFill>
                <a:latin typeface="Lucida Console"/>
              </a:rPr>
              <a:t>Label</a:t>
            </a:r>
            <a:r>
              <a:rPr lang="nl-NL" sz="800" dirty="0" smtClean="0">
                <a:solidFill>
                  <a:srgbClr val="000000"/>
                </a:solidFill>
                <a:latin typeface="Lucida Console"/>
              </a:rPr>
              <a:t> </a:t>
            </a:r>
            <a:r>
              <a:rPr lang="nl-NL" sz="800" dirty="0" smtClean="0">
                <a:solidFill>
                  <a:srgbClr val="FF0000"/>
                </a:solidFill>
                <a:latin typeface="Lucida Console"/>
              </a:rPr>
              <a:t>ID</a:t>
            </a:r>
            <a:r>
              <a:rPr lang="nl-NL" sz="800" dirty="0" smtClean="0">
                <a:solidFill>
                  <a:srgbClr val="0000FF"/>
                </a:solidFill>
                <a:latin typeface="Lucida Console"/>
              </a:rPr>
              <a:t>="Label1"</a:t>
            </a:r>
            <a:r>
              <a:rPr lang="nl-NL" sz="800" dirty="0" smtClean="0">
                <a:solidFill>
                  <a:srgbClr val="000000"/>
                </a:solidFill>
                <a:latin typeface="Lucida Console"/>
              </a:rPr>
              <a:t> </a:t>
            </a:r>
            <a:r>
              <a:rPr lang="nl-NL" sz="800" dirty="0" err="1" smtClean="0">
                <a:solidFill>
                  <a:srgbClr val="FF0000"/>
                </a:solidFill>
                <a:latin typeface="Lucida Console"/>
              </a:rPr>
              <a:t>runat</a:t>
            </a:r>
            <a:r>
              <a:rPr lang="nl-NL" sz="800" dirty="0" smtClean="0">
                <a:solidFill>
                  <a:srgbClr val="0000FF"/>
                </a:solidFill>
                <a:latin typeface="Lucida Console"/>
              </a:rPr>
              <a:t>="server"</a:t>
            </a:r>
            <a:r>
              <a:rPr lang="nl-NL" sz="800" dirty="0" smtClean="0">
                <a:solidFill>
                  <a:srgbClr val="000000"/>
                </a:solidFill>
                <a:latin typeface="Lucida Console"/>
              </a:rPr>
              <a:t> </a:t>
            </a:r>
            <a:r>
              <a:rPr lang="nl-NL" sz="800" dirty="0" err="1" smtClean="0">
                <a:solidFill>
                  <a:srgbClr val="FF0000"/>
                </a:solidFill>
                <a:latin typeface="Lucida Console"/>
              </a:rPr>
              <a:t>Text</a:t>
            </a:r>
            <a:r>
              <a:rPr lang="nl-NL" sz="800" dirty="0" smtClean="0">
                <a:solidFill>
                  <a:srgbClr val="0000FF"/>
                </a:solidFill>
                <a:latin typeface="Lucida Console"/>
              </a:rPr>
              <a:t>='</a:t>
            </a:r>
            <a:r>
              <a:rPr lang="nl-NL" sz="800" dirty="0" smtClean="0">
                <a:solidFill>
                  <a:srgbClr val="000000"/>
                </a:solidFill>
                <a:latin typeface="Lucida Console"/>
              </a:rPr>
              <a:t>&lt;%</a:t>
            </a:r>
            <a:r>
              <a:rPr lang="nl-NL" sz="800" dirty="0" smtClean="0">
                <a:solidFill>
                  <a:srgbClr val="0000FF"/>
                </a:solidFill>
                <a:latin typeface="Lucida Console"/>
              </a:rPr>
              <a:t>#</a:t>
            </a:r>
            <a:r>
              <a:rPr lang="nl-NL" sz="800" dirty="0" smtClean="0">
                <a:solidFill>
                  <a:srgbClr val="000000"/>
                </a:solidFill>
                <a:latin typeface="Lucida Console"/>
              </a:rPr>
              <a:t> Bind("</a:t>
            </a:r>
            <a:r>
              <a:rPr lang="nl-NL" sz="800" dirty="0" err="1" smtClean="0">
                <a:solidFill>
                  <a:srgbClr val="000000"/>
                </a:solidFill>
                <a:latin typeface="Lucida Console"/>
              </a:rPr>
              <a:t>ProductName</a:t>
            </a:r>
            <a:r>
              <a:rPr lang="nl-NL" sz="800" dirty="0" smtClean="0">
                <a:solidFill>
                  <a:srgbClr val="000000"/>
                </a:solidFill>
                <a:latin typeface="Lucida Console"/>
              </a:rPr>
              <a:t>") %&gt;</a:t>
            </a:r>
            <a:r>
              <a:rPr lang="nl-NL" sz="800" dirty="0" smtClean="0">
                <a:solidFill>
                  <a:srgbClr val="0000FF"/>
                </a:solidFill>
                <a:latin typeface="Lucida Console"/>
              </a:rPr>
              <a:t>'&gt;&lt;/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smtClean="0">
                <a:solidFill>
                  <a:srgbClr val="800000"/>
                </a:solidFill>
                <a:latin typeface="Lucida Console"/>
              </a:rPr>
              <a:t>Label</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ItemTemplate</a:t>
            </a:r>
            <a:r>
              <a:rPr lang="nl-NL" sz="800" dirty="0" smtClean="0">
                <a:solidFill>
                  <a:srgbClr val="0000FF"/>
                </a:solidFill>
                <a:latin typeface="Lucida Console"/>
              </a:rPr>
              <a:t>&gt;</a:t>
            </a:r>
            <a:endParaRPr lang="nl-NL" sz="800" dirty="0" smtClean="0">
              <a:solidFill>
                <a:srgbClr val="000000"/>
              </a:solidFill>
              <a:latin typeface="Lucida Console"/>
            </a:endParaRPr>
          </a:p>
          <a:p>
            <a:r>
              <a:rPr lang="nl-NL" sz="800" dirty="0" smtClean="0">
                <a:solidFill>
                  <a:srgbClr val="000000"/>
                </a:solidFill>
                <a:latin typeface="Lucida Console"/>
              </a:rPr>
              <a:t>        </a:t>
            </a:r>
            <a:r>
              <a:rPr lang="nl-NL" sz="800" dirty="0" smtClean="0">
                <a:solidFill>
                  <a:srgbClr val="0000FF"/>
                </a:solidFill>
                <a:latin typeface="Lucida Console"/>
              </a:rPr>
              <a:t>&lt;/</a:t>
            </a:r>
            <a:r>
              <a:rPr lang="nl-NL" sz="800" dirty="0" err="1" smtClean="0">
                <a:solidFill>
                  <a:srgbClr val="800000"/>
                </a:solidFill>
                <a:latin typeface="Lucida Console"/>
              </a:rPr>
              <a:t>asp</a:t>
            </a:r>
            <a:r>
              <a:rPr lang="nl-NL" sz="800" dirty="0" smtClean="0">
                <a:solidFill>
                  <a:srgbClr val="0000FF"/>
                </a:solidFill>
                <a:latin typeface="Lucida Console"/>
              </a:rPr>
              <a:t>:</a:t>
            </a:r>
            <a:r>
              <a:rPr lang="nl-NL" sz="800" dirty="0" err="1" smtClean="0">
                <a:solidFill>
                  <a:srgbClr val="800000"/>
                </a:solidFill>
                <a:latin typeface="Lucida Console"/>
              </a:rPr>
              <a:t>TemplateField</a:t>
            </a:r>
            <a:r>
              <a:rPr lang="nl-NL" sz="800" dirty="0" smtClean="0">
                <a:solidFill>
                  <a:srgbClr val="0000FF"/>
                </a:solidFill>
                <a:latin typeface="Lucida Console"/>
              </a:rPr>
              <a:t>&gt;</a:t>
            </a:r>
            <a:endParaRPr lang="nl-NL" sz="800" dirty="0">
              <a:solidFill>
                <a:srgbClr val="000000"/>
              </a:solidFill>
              <a:latin typeface="Lucida Console"/>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 &amp; Summary</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Resources</a:t>
            </a:r>
            <a:endParaRPr lang="nl-NL" dirty="0"/>
          </a:p>
        </p:txBody>
      </p:sp>
      <p:sp>
        <p:nvSpPr>
          <p:cNvPr id="3" name="Text Placeholder 2"/>
          <p:cNvSpPr>
            <a:spLocks noGrp="1"/>
          </p:cNvSpPr>
          <p:nvPr>
            <p:ph idx="1"/>
          </p:nvPr>
        </p:nvSpPr>
        <p:spPr>
          <a:xfrm>
            <a:off x="457200" y="1357304"/>
            <a:ext cx="8229600" cy="3518323"/>
          </a:xfrm>
        </p:spPr>
        <p:txBody>
          <a:bodyPr>
            <a:normAutofit fontScale="55000" lnSpcReduction="20000"/>
          </a:bodyPr>
          <a:lstStyle/>
          <a:p>
            <a:r>
              <a:rPr lang="en-US" dirty="0" smtClean="0"/>
              <a:t>Get Started</a:t>
            </a:r>
          </a:p>
          <a:p>
            <a:pPr lvl="1"/>
            <a:r>
              <a:rPr lang="en-US" dirty="0" smtClean="0">
                <a:hlinkClick r:id="rId3"/>
              </a:rPr>
              <a:t>http://www.silverlight.net/getstarted/riaservices/</a:t>
            </a:r>
            <a:r>
              <a:rPr lang="en-US" dirty="0" smtClean="0"/>
              <a:t> </a:t>
            </a:r>
          </a:p>
          <a:p>
            <a:r>
              <a:rPr lang="en-US" dirty="0" smtClean="0"/>
              <a:t>Download WCF RIA Services Toolkit</a:t>
            </a:r>
          </a:p>
          <a:p>
            <a:pPr lvl="1"/>
            <a:r>
              <a:rPr lang="en-US" dirty="0" smtClean="0">
                <a:hlinkClick r:id="rId4"/>
              </a:rPr>
              <a:t>http://code.msdn.microsoft.com/RiaServices</a:t>
            </a:r>
            <a:r>
              <a:rPr lang="en-US" dirty="0" smtClean="0"/>
              <a:t> </a:t>
            </a:r>
          </a:p>
          <a:p>
            <a:r>
              <a:rPr lang="en-US" dirty="0" smtClean="0"/>
              <a:t>MIX 2009 &amp; 2010 Videos</a:t>
            </a:r>
          </a:p>
          <a:p>
            <a:pPr lvl="1"/>
            <a:r>
              <a:rPr lang="en-US" dirty="0" smtClean="0">
                <a:hlinkClick r:id="rId5"/>
              </a:rPr>
              <a:t>http://videos.visitmix.com/MIX09/T40F</a:t>
            </a:r>
            <a:endParaRPr lang="en-US" dirty="0" smtClean="0"/>
          </a:p>
          <a:p>
            <a:pPr lvl="1"/>
            <a:r>
              <a:rPr lang="en-US" dirty="0" smtClean="0">
                <a:hlinkClick r:id="rId5"/>
              </a:rPr>
              <a:t>http://videos.visitmix.com/MIX09/T41F</a:t>
            </a:r>
            <a:endParaRPr lang="en-US" dirty="0" smtClean="0"/>
          </a:p>
          <a:p>
            <a:pPr lvl="1"/>
            <a:r>
              <a:rPr lang="en-US" dirty="0" smtClean="0">
                <a:hlinkClick r:id="rId6"/>
              </a:rPr>
              <a:t>http://live.visitmix.com/MIX10/Sessions/EX14</a:t>
            </a:r>
            <a:r>
              <a:rPr lang="en-US" dirty="0" smtClean="0"/>
              <a:t> </a:t>
            </a:r>
          </a:p>
          <a:p>
            <a:pPr lvl="1"/>
            <a:r>
              <a:rPr lang="en-US" dirty="0" smtClean="0">
                <a:hlinkClick r:id="rId7"/>
              </a:rPr>
              <a:t>http://live.visitmix.com/MIX10/Sessions/CL09</a:t>
            </a:r>
            <a:r>
              <a:rPr lang="en-US" dirty="0" smtClean="0"/>
              <a:t> </a:t>
            </a:r>
          </a:p>
          <a:p>
            <a:r>
              <a:rPr lang="en-US" dirty="0" smtClean="0"/>
              <a:t>Blogs</a:t>
            </a:r>
          </a:p>
          <a:p>
            <a:pPr lvl="1"/>
            <a:r>
              <a:rPr lang="en-US" dirty="0" smtClean="0">
                <a:hlinkClick r:id="rId8"/>
              </a:rPr>
              <a:t>http://blogs.msdn.com/brada</a:t>
            </a:r>
            <a:endParaRPr lang="en-US" dirty="0" smtClean="0"/>
          </a:p>
          <a:p>
            <a:pPr lvl="1"/>
            <a:r>
              <a:rPr lang="en-US" dirty="0" smtClean="0">
                <a:hlinkClick r:id="rId9"/>
              </a:rPr>
              <a:t>http://www.nikhilk.net</a:t>
            </a:r>
            <a:endParaRPr lang="en-US" dirty="0" smtClean="0"/>
          </a:p>
          <a:p>
            <a:pPr lvl="1"/>
            <a:r>
              <a:rPr lang="en-US" dirty="0" smtClean="0">
                <a:hlinkClick r:id="rId10"/>
              </a:rPr>
              <a:t>http://jeffhandley.com</a:t>
            </a:r>
            <a:endParaRPr lang="en-US" dirty="0" smtClean="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NET RIA Services offer</a:t>
            </a:r>
          </a:p>
          <a:p>
            <a:pPr lvl="1"/>
            <a:r>
              <a:rPr lang="en-US" dirty="0" smtClean="0"/>
              <a:t>Better n-tier support</a:t>
            </a:r>
          </a:p>
          <a:p>
            <a:pPr lvl="1"/>
            <a:r>
              <a:rPr lang="en-US" dirty="0" smtClean="0"/>
              <a:t>Rapid Application Development</a:t>
            </a:r>
          </a:p>
          <a:p>
            <a:pPr lvl="1"/>
            <a:r>
              <a:rPr lang="en-US" dirty="0" smtClean="0"/>
              <a:t>A pattern that scales and grows</a:t>
            </a:r>
          </a:p>
          <a:p>
            <a:pPr lvl="1"/>
            <a:r>
              <a:rPr lang="en-US" dirty="0" smtClean="0"/>
              <a:t>Services for additional features</a:t>
            </a:r>
          </a:p>
          <a:p>
            <a:endParaRPr lang="en-US" dirty="0" smtClean="0"/>
          </a:p>
          <a:p>
            <a:r>
              <a:rPr lang="en-US" dirty="0" smtClean="0"/>
              <a:t>Download Presentation + Demos</a:t>
            </a:r>
          </a:p>
          <a:p>
            <a:pPr lvl="1"/>
            <a:r>
              <a:rPr lang="en-US" dirty="0" smtClean="0">
                <a:hlinkClick r:id="rId2"/>
              </a:rPr>
              <a:t>http://www.reflectionit.nl/blog</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nl-NL" dirty="0"/>
          </a:p>
        </p:txBody>
      </p:sp>
      <p:pic>
        <p:nvPicPr>
          <p:cNvPr id="4" name="Kérdőjel" descr="MSN icon help"/>
          <p:cNvPicPr>
            <a:picLocks noChangeAspect="1" noChangeArrowheads="1"/>
          </p:cNvPicPr>
          <p:nvPr/>
        </p:nvPicPr>
        <p:blipFill>
          <a:blip r:embed="rId2" cstate="print"/>
          <a:srcRect/>
          <a:stretch>
            <a:fillRect/>
          </a:stretch>
        </p:blipFill>
        <p:spPr bwMode="auto">
          <a:xfrm>
            <a:off x="2857488" y="1571618"/>
            <a:ext cx="3387725" cy="321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pPr lvl="0"/>
            <a:r>
              <a:rPr lang="en-US" dirty="0" smtClean="0"/>
              <a:t>Data-Driven Application C</a:t>
            </a:r>
            <a:r>
              <a:rPr lang="en-US" dirty="0" smtClean="0">
                <a:latin typeface="+mj-lt"/>
                <a:cs typeface="Aharoni" pitchFamily="2" charset="-79"/>
              </a:rPr>
              <a:t>hallenges</a:t>
            </a:r>
            <a:endParaRPr lang="en-US" dirty="0">
              <a:latin typeface="+mj-lt"/>
              <a:cs typeface="Aharoni" pitchFamily="2" charset="-79"/>
            </a:endParaRPr>
          </a:p>
        </p:txBody>
      </p:sp>
      <p:sp>
        <p:nvSpPr>
          <p:cNvPr id="3" name="Plassholder for innhold 2"/>
          <p:cNvSpPr>
            <a:spLocks noGrp="1"/>
          </p:cNvSpPr>
          <p:nvPr>
            <p:ph idx="1"/>
          </p:nvPr>
        </p:nvSpPr>
        <p:spPr>
          <a:xfrm>
            <a:off x="457200" y="1481155"/>
            <a:ext cx="8472518" cy="3394472"/>
          </a:xfrm>
        </p:spPr>
        <p:txBody>
          <a:bodyPr>
            <a:normAutofit fontScale="85000" lnSpcReduction="10000"/>
          </a:bodyPr>
          <a:lstStyle/>
          <a:p>
            <a:r>
              <a:rPr lang="en-US" dirty="0" smtClean="0"/>
              <a:t>Need to CRUD data</a:t>
            </a:r>
          </a:p>
          <a:p>
            <a:r>
              <a:rPr lang="en-US" dirty="0" smtClean="0"/>
              <a:t>Need authentication and authorization</a:t>
            </a:r>
          </a:p>
          <a:p>
            <a:r>
              <a:rPr lang="en-US" dirty="0" smtClean="0"/>
              <a:t>Need chunky data loading &amp; identity management</a:t>
            </a:r>
          </a:p>
          <a:p>
            <a:r>
              <a:rPr lang="en-US" dirty="0" smtClean="0"/>
              <a:t>Need change tracking, error handling &amp; concurrency</a:t>
            </a:r>
          </a:p>
          <a:p>
            <a:r>
              <a:rPr lang="en-US" dirty="0" smtClean="0"/>
              <a:t>Need business logic, rules and validation</a:t>
            </a:r>
          </a:p>
          <a:p>
            <a:r>
              <a:rPr lang="en-US" dirty="0" smtClean="0"/>
              <a:t>Need batching and transactions</a:t>
            </a:r>
          </a:p>
          <a:p>
            <a:r>
              <a:rPr lang="en-US" dirty="0" smtClean="0"/>
              <a:t>Need RAD development experience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WCF RIA Services</a:t>
            </a:r>
            <a:endParaRPr lang="en-GB" dirty="0"/>
          </a:p>
        </p:txBody>
      </p:sp>
      <p:graphicFrame>
        <p:nvGraphicFramePr>
          <p:cNvPr id="5" name="Content Placeholder 4"/>
          <p:cNvGraphicFramePr>
            <a:graphicFrameLocks noGrp="1"/>
          </p:cNvGraphicFramePr>
          <p:nvPr>
            <p:ph idx="1"/>
          </p:nvPr>
        </p:nvGraphicFramePr>
        <p:xfrm>
          <a:off x="142844" y="1393023"/>
          <a:ext cx="8858312" cy="3536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WCF RIA Services Application</a:t>
            </a:r>
            <a:endParaRPr lang="en-US" dirty="0"/>
          </a:p>
        </p:txBody>
      </p:sp>
      <p:sp>
        <p:nvSpPr>
          <p:cNvPr id="4" name="Rounded Rectangle 3"/>
          <p:cNvSpPr/>
          <p:nvPr/>
        </p:nvSpPr>
        <p:spPr>
          <a:xfrm>
            <a:off x="142844" y="1571618"/>
            <a:ext cx="3000396" cy="3286148"/>
          </a:xfrm>
          <a:prstGeom prst="roundRect">
            <a:avLst>
              <a:gd name="adj" fmla="val 7346"/>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t" anchorCtr="0"/>
          <a:lstStyle/>
          <a:p>
            <a:pPr algn="ctr" defTabSz="914363">
              <a:defRPr/>
            </a:pPr>
            <a:r>
              <a:rPr lang="en-US" sz="2000" b="1" dirty="0" smtClean="0">
                <a:solidFill>
                  <a:srgbClr val="FFFFFF"/>
                </a:solidFill>
                <a:latin typeface="Segoe"/>
              </a:rPr>
              <a:t>Silverlight Application</a:t>
            </a:r>
            <a:endParaRPr lang="en-US" sz="2000" b="1" dirty="0">
              <a:solidFill>
                <a:srgbClr val="FFFFFF"/>
              </a:solidFill>
              <a:latin typeface="Segoe"/>
            </a:endParaRPr>
          </a:p>
        </p:txBody>
      </p:sp>
      <p:sp>
        <p:nvSpPr>
          <p:cNvPr id="5" name="Rounded Rectangle 4"/>
          <p:cNvSpPr/>
          <p:nvPr/>
        </p:nvSpPr>
        <p:spPr>
          <a:xfrm>
            <a:off x="3929058" y="1571618"/>
            <a:ext cx="2947990" cy="3286148"/>
          </a:xfrm>
          <a:prstGeom prst="roundRect">
            <a:avLst>
              <a:gd name="adj" fmla="val 662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t" anchorCtr="0"/>
          <a:lstStyle/>
          <a:p>
            <a:pPr algn="ctr" defTabSz="914099" fontAlgn="base">
              <a:spcBef>
                <a:spcPct val="0"/>
              </a:spcBef>
              <a:spcAft>
                <a:spcPct val="0"/>
              </a:spcAft>
              <a:defRPr/>
            </a:pPr>
            <a:r>
              <a:rPr lang="en-US" sz="2000" b="1" dirty="0" smtClean="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rPr>
              <a:t>ASP.NET Application</a:t>
            </a:r>
            <a:endParaRPr lang="en-US" sz="2000" b="1" dirty="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endParaRPr>
          </a:p>
        </p:txBody>
      </p:sp>
      <p:sp>
        <p:nvSpPr>
          <p:cNvPr id="6" name="TextBox 5"/>
          <p:cNvSpPr txBox="1"/>
          <p:nvPr/>
        </p:nvSpPr>
        <p:spPr>
          <a:xfrm>
            <a:off x="5643570" y="2214560"/>
            <a:ext cx="1052514" cy="150019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Data</a:t>
            </a:r>
          </a:p>
          <a:p>
            <a:pPr defTabSz="914363" rtl="0">
              <a:defRPr/>
            </a:pPr>
            <a:r>
              <a:rPr lang="en-US" sz="1400" b="1" kern="1200" dirty="0" smtClean="0">
                <a:solidFill>
                  <a:srgbClr val="FFFFFF"/>
                </a:solidFill>
                <a:latin typeface="Segoe"/>
                <a:ea typeface="+mn-ea"/>
                <a:cs typeface="+mn-cs"/>
              </a:rPr>
              <a:t>Access Layer</a:t>
            </a:r>
          </a:p>
          <a:p>
            <a:pPr marL="92075" indent="-92075" defTabSz="914363" rtl="0">
              <a:buFont typeface="Arial" pitchFamily="34" charset="0"/>
              <a:buChar char="•"/>
              <a:defRPr/>
            </a:pPr>
            <a:r>
              <a:rPr lang="en-US" sz="1000" b="1" dirty="0" smtClean="0">
                <a:solidFill>
                  <a:srgbClr val="FFFFFF"/>
                </a:solidFill>
                <a:latin typeface="Segoe"/>
              </a:rPr>
              <a:t>Entity Framework</a:t>
            </a:r>
          </a:p>
          <a:p>
            <a:pPr marL="92075" indent="-92075" defTabSz="914363" rtl="0">
              <a:buFont typeface="Arial" pitchFamily="34" charset="0"/>
              <a:buChar char="•"/>
              <a:defRPr/>
            </a:pPr>
            <a:r>
              <a:rPr lang="en-US" sz="1000" dirty="0" smtClean="0">
                <a:solidFill>
                  <a:srgbClr val="FFFFFF"/>
                </a:solidFill>
                <a:latin typeface="Segoe"/>
              </a:rPr>
              <a:t>Linq2Sql</a:t>
            </a:r>
          </a:p>
          <a:p>
            <a:pPr marL="92075" indent="-92075" defTabSz="914363" rtl="0">
              <a:buFont typeface="Arial" pitchFamily="34" charset="0"/>
              <a:buChar char="•"/>
              <a:defRPr/>
            </a:pPr>
            <a:r>
              <a:rPr lang="en-US" sz="1000" dirty="0" smtClean="0">
                <a:solidFill>
                  <a:srgbClr val="FFFFFF"/>
                </a:solidFill>
                <a:latin typeface="Segoe"/>
              </a:rPr>
              <a:t>ADO.NET</a:t>
            </a:r>
          </a:p>
          <a:p>
            <a:pPr marL="92075" indent="-92075" defTabSz="914363" rtl="0">
              <a:buFont typeface="Arial" pitchFamily="34" charset="0"/>
              <a:buChar char="•"/>
              <a:defRPr/>
            </a:pPr>
            <a:r>
              <a:rPr lang="en-US" sz="1000" dirty="0" smtClean="0">
                <a:solidFill>
                  <a:srgbClr val="FFFFFF"/>
                </a:solidFill>
                <a:latin typeface="Segoe"/>
              </a:rPr>
              <a:t>POCO</a:t>
            </a:r>
          </a:p>
          <a:p>
            <a:pPr defTabSz="914363" rtl="0">
              <a:buFontTx/>
              <a:buChar char="-"/>
              <a:defRPr/>
            </a:pPr>
            <a:endParaRPr lang="en-US" sz="1400" b="1" kern="1200" dirty="0">
              <a:solidFill>
                <a:srgbClr val="FFFFFF"/>
              </a:solidFill>
              <a:latin typeface="Segoe"/>
              <a:ea typeface="+mn-ea"/>
              <a:cs typeface="+mn-cs"/>
            </a:endParaRPr>
          </a:p>
        </p:txBody>
      </p:sp>
      <p:grpSp>
        <p:nvGrpSpPr>
          <p:cNvPr id="3" name="Group 23"/>
          <p:cNvGrpSpPr/>
          <p:nvPr/>
        </p:nvGrpSpPr>
        <p:grpSpPr>
          <a:xfrm>
            <a:off x="7643834" y="2000246"/>
            <a:ext cx="1371600" cy="1600200"/>
            <a:chOff x="8458200" y="2714626"/>
            <a:chExt cx="1371600" cy="1600200"/>
          </a:xfrm>
        </p:grpSpPr>
        <p:sp>
          <p:nvSpPr>
            <p:cNvPr id="8" name="Can 7"/>
            <p:cNvSpPr/>
            <p:nvPr/>
          </p:nvSpPr>
          <p:spPr>
            <a:xfrm>
              <a:off x="8458200" y="2714626"/>
              <a:ext cx="1371600" cy="1600200"/>
            </a:xfrm>
            <a:prstGeom prst="can">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rtl="0" fontAlgn="base">
                <a:spcBef>
                  <a:spcPct val="0"/>
                </a:spcBef>
                <a:spcAft>
                  <a:spcPct val="0"/>
                </a:spcAft>
                <a:defRPr/>
              </a:pPr>
              <a:endParaRPr lang="en-US" sz="2400" kern="1200" dirty="0">
                <a:gradFill>
                  <a:gsLst>
                    <a:gs pos="50000">
                      <a:srgbClr val="FFFFFF"/>
                    </a:gs>
                    <a:gs pos="100000">
                      <a:srgbClr val="FFFFFF"/>
                    </a:gs>
                  </a:gsLst>
                  <a:lin ang="5400000" scaled="0"/>
                </a:gradFill>
                <a:effectLst>
                  <a:outerShdw blurRad="38100" dist="38100" dir="2700000" algn="tl">
                    <a:srgbClr val="000000">
                      <a:alpha val="43137"/>
                    </a:srgbClr>
                  </a:outerShdw>
                </a:effectLst>
                <a:latin typeface="Segoe"/>
                <a:ea typeface="+mn-ea"/>
                <a:cs typeface="+mn-cs"/>
              </a:endParaRPr>
            </a:p>
          </p:txBody>
        </p:sp>
        <p:sp>
          <p:nvSpPr>
            <p:cNvPr id="9" name="TextBox 8"/>
            <p:cNvSpPr txBox="1"/>
            <p:nvPr/>
          </p:nvSpPr>
          <p:spPr>
            <a:xfrm>
              <a:off x="8534400" y="3143254"/>
              <a:ext cx="1219200" cy="369888"/>
            </a:xfrm>
            <a:prstGeom prst="rect">
              <a:avLst/>
            </a:prstGeom>
            <a:noFill/>
          </p:spPr>
          <p:txBody>
            <a:bodyPr wrap="square">
              <a:spAutoFit/>
            </a:bodyPr>
            <a:lstStyle/>
            <a:p>
              <a:pPr algn="ctr" defTabSz="914363" rtl="0">
                <a:defRPr/>
              </a:pPr>
              <a:r>
                <a:rPr lang="en-US" b="1" kern="1200" dirty="0">
                  <a:solidFill>
                    <a:srgbClr val="FFFFFF"/>
                  </a:solidFill>
                  <a:latin typeface="Segoe"/>
                  <a:ea typeface="+mn-ea"/>
                  <a:cs typeface="+mn-cs"/>
                </a:rPr>
                <a:t>Database</a:t>
              </a:r>
            </a:p>
          </p:txBody>
        </p:sp>
      </p:grpSp>
      <p:sp>
        <p:nvSpPr>
          <p:cNvPr id="28" name="TextBox 27"/>
          <p:cNvSpPr txBox="1"/>
          <p:nvPr/>
        </p:nvSpPr>
        <p:spPr>
          <a:xfrm>
            <a:off x="4214810" y="2214560"/>
            <a:ext cx="1195390" cy="1143008"/>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Domain</a:t>
            </a:r>
          </a:p>
          <a:p>
            <a:pPr defTabSz="914363" rtl="0">
              <a:defRPr/>
            </a:pPr>
            <a:r>
              <a:rPr lang="en-US" sz="1400" b="1" kern="1200" dirty="0" smtClean="0">
                <a:solidFill>
                  <a:srgbClr val="FFFFFF"/>
                </a:solidFill>
                <a:latin typeface="Segoe"/>
                <a:ea typeface="+mn-ea"/>
                <a:cs typeface="+mn-cs"/>
              </a:rPr>
              <a:t>Service</a:t>
            </a:r>
          </a:p>
          <a:p>
            <a:pPr marL="92075" indent="-92075" defTabSz="914363" rtl="0">
              <a:buFont typeface="Arial" pitchFamily="34" charset="0"/>
              <a:buChar char="•"/>
              <a:defRPr/>
            </a:pPr>
            <a:r>
              <a:rPr lang="en-US" sz="1000" dirty="0" smtClean="0">
                <a:solidFill>
                  <a:srgbClr val="FFFFFF"/>
                </a:solidFill>
                <a:latin typeface="Segoe"/>
              </a:rPr>
              <a:t>Get…</a:t>
            </a:r>
          </a:p>
          <a:p>
            <a:pPr marL="92075" indent="-92075" defTabSz="914363" rtl="0">
              <a:buFont typeface="Arial" pitchFamily="34" charset="0"/>
              <a:buChar char="•"/>
              <a:defRPr/>
            </a:pPr>
            <a:r>
              <a:rPr lang="en-US" sz="1000" dirty="0" smtClean="0">
                <a:solidFill>
                  <a:srgbClr val="FFFFFF"/>
                </a:solidFill>
                <a:latin typeface="Segoe"/>
              </a:rPr>
              <a:t>Insert…</a:t>
            </a:r>
          </a:p>
          <a:p>
            <a:pPr marL="92075" indent="-92075" defTabSz="914363" rtl="0">
              <a:buFont typeface="Arial" pitchFamily="34" charset="0"/>
              <a:buChar char="•"/>
              <a:defRPr/>
            </a:pPr>
            <a:r>
              <a:rPr lang="en-US" sz="1000" dirty="0" smtClean="0">
                <a:solidFill>
                  <a:srgbClr val="FFFFFF"/>
                </a:solidFill>
                <a:latin typeface="Segoe"/>
              </a:rPr>
              <a:t>Update…</a:t>
            </a:r>
          </a:p>
          <a:p>
            <a:pPr marL="92075" indent="-92075" defTabSz="914363" rtl="0">
              <a:buFont typeface="Arial" pitchFamily="34" charset="0"/>
              <a:buChar char="•"/>
              <a:defRPr/>
            </a:pPr>
            <a:r>
              <a:rPr lang="en-US" sz="1000" dirty="0" smtClean="0">
                <a:solidFill>
                  <a:srgbClr val="FFFFFF"/>
                </a:solidFill>
                <a:latin typeface="Segoe"/>
              </a:rPr>
              <a:t>Delete…</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
        <p:nvSpPr>
          <p:cNvPr id="29" name="TextBox 28"/>
          <p:cNvSpPr txBox="1"/>
          <p:nvPr/>
        </p:nvSpPr>
        <p:spPr>
          <a:xfrm>
            <a:off x="1785918" y="2143122"/>
            <a:ext cx="1195390" cy="1785950"/>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Auto Generated</a:t>
            </a:r>
          </a:p>
          <a:p>
            <a:pPr defTabSz="914363" rtl="0">
              <a:defRPr/>
            </a:pPr>
            <a:r>
              <a:rPr lang="en-US" sz="1400" b="1" kern="1200" dirty="0" smtClean="0">
                <a:solidFill>
                  <a:srgbClr val="FFFFFF"/>
                </a:solidFill>
                <a:latin typeface="Segoe"/>
                <a:ea typeface="+mn-ea"/>
                <a:cs typeface="+mn-cs"/>
              </a:rPr>
              <a:t>Proxies Classes</a:t>
            </a:r>
          </a:p>
          <a:p>
            <a:pPr marL="92075" indent="-92075" defTabSz="914363" rtl="0">
              <a:buFont typeface="Arial" pitchFamily="34" charset="0"/>
              <a:buChar char="•"/>
              <a:defRPr/>
            </a:pPr>
            <a:r>
              <a:rPr lang="en-US" sz="1000" dirty="0" err="1" smtClean="0">
                <a:solidFill>
                  <a:srgbClr val="FFFFFF"/>
                </a:solidFill>
                <a:latin typeface="Segoe"/>
              </a:rPr>
              <a:t>DomainContext</a:t>
            </a:r>
            <a:endParaRPr lang="en-US" sz="1000" dirty="0" smtClean="0">
              <a:solidFill>
                <a:srgbClr val="FFFFFF"/>
              </a:solidFill>
              <a:latin typeface="Segoe"/>
            </a:endParaRPr>
          </a:p>
          <a:p>
            <a:pPr marL="92075" indent="-92075" defTabSz="914363" rtl="0">
              <a:buFont typeface="Arial" pitchFamily="34" charset="0"/>
              <a:buChar char="•"/>
              <a:defRPr/>
            </a:pPr>
            <a:r>
              <a:rPr lang="en-US" sz="1000" dirty="0" smtClean="0">
                <a:solidFill>
                  <a:srgbClr val="FFFFFF"/>
                </a:solidFill>
                <a:latin typeface="Segoe"/>
              </a:rPr>
              <a:t>Model Classes</a:t>
            </a:r>
          </a:p>
          <a:p>
            <a:pPr marL="92075" indent="-92075" defTabSz="914363" rtl="0">
              <a:buFont typeface="Arial" pitchFamily="34" charset="0"/>
              <a:buChar char="•"/>
              <a:defRPr/>
            </a:pPr>
            <a:endParaRPr lang="en-US" sz="600" dirty="0" smtClean="0">
              <a:solidFill>
                <a:srgbClr val="FFFFFF"/>
              </a:solidFill>
              <a:latin typeface="Segoe"/>
            </a:endParaRPr>
          </a:p>
          <a:p>
            <a:pPr marL="92075" indent="-92075" algn="ctr" defTabSz="914363" rtl="0">
              <a:defRPr/>
            </a:pPr>
            <a:r>
              <a:rPr lang="en-US" sz="1000" dirty="0" smtClean="0">
                <a:solidFill>
                  <a:srgbClr val="FFFFFF"/>
                </a:solidFill>
                <a:latin typeface="Segoe"/>
              </a:rPr>
              <a:t>Partial Classes </a:t>
            </a:r>
          </a:p>
          <a:p>
            <a:pPr marL="92075" indent="-92075" algn="ctr" defTabSz="914363" rtl="0">
              <a:defRPr/>
            </a:pPr>
            <a:r>
              <a:rPr lang="en-US" sz="1000" dirty="0" smtClean="0">
                <a:solidFill>
                  <a:srgbClr val="FFFFFF"/>
                </a:solidFill>
                <a:latin typeface="Segoe"/>
              </a:rPr>
              <a:t>&amp; Methods</a:t>
            </a:r>
          </a:p>
          <a:p>
            <a:pPr marL="92075" indent="-92075" algn="ctr" defTabSz="914363" rtl="0">
              <a:defRPr/>
            </a:pPr>
            <a:r>
              <a:rPr lang="en-US" sz="1000" dirty="0" smtClean="0">
                <a:solidFill>
                  <a:srgbClr val="FFFFFF"/>
                </a:solidFill>
                <a:latin typeface="Segoe"/>
              </a:rPr>
              <a:t>LINQ Support</a:t>
            </a:r>
          </a:p>
          <a:p>
            <a:pPr marL="92075" indent="-92075" defTabSz="914363" rtl="0">
              <a:buFont typeface="Arial" pitchFamily="34" charset="0"/>
              <a:buChar char="•"/>
              <a:defRPr/>
            </a:pPr>
            <a:endParaRPr lang="en-US" sz="1000" dirty="0" smtClean="0">
              <a:solidFill>
                <a:srgbClr val="FFFFFF"/>
              </a:solidFill>
              <a:latin typeface="Segoe"/>
            </a:endParaRP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cxnSp>
        <p:nvCxnSpPr>
          <p:cNvPr id="30" name="Straight Connector 29"/>
          <p:cNvCxnSpPr/>
          <p:nvPr/>
        </p:nvCxnSpPr>
        <p:spPr>
          <a:xfrm rot="5400000">
            <a:off x="1679555" y="3106741"/>
            <a:ext cx="3643338" cy="1588"/>
          </a:xfrm>
          <a:prstGeom prst="line">
            <a:avLst/>
          </a:prstGeom>
          <a:ln w="38100">
            <a:solidFill>
              <a:srgbClr val="FF0066"/>
            </a:solidFill>
            <a:prstDash val="sysDash"/>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357158" y="2143122"/>
            <a:ext cx="1214446" cy="1785950"/>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Views</a:t>
            </a:r>
          </a:p>
          <a:p>
            <a:pPr marL="92075" indent="-92075" defTabSz="914363" rtl="0">
              <a:buFont typeface="Arial" pitchFamily="34" charset="0"/>
              <a:buChar char="•"/>
              <a:defRPr/>
            </a:pPr>
            <a:r>
              <a:rPr lang="en-US" sz="1000" dirty="0" smtClean="0">
                <a:solidFill>
                  <a:srgbClr val="FFFFFF"/>
                </a:solidFill>
                <a:latin typeface="Segoe"/>
              </a:rPr>
              <a:t>User Controls</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cxnSp>
        <p:nvCxnSpPr>
          <p:cNvPr id="34" name="Straight Connector 33"/>
          <p:cNvCxnSpPr/>
          <p:nvPr/>
        </p:nvCxnSpPr>
        <p:spPr>
          <a:xfrm rot="5400000">
            <a:off x="5465769" y="3178179"/>
            <a:ext cx="3643338" cy="1588"/>
          </a:xfrm>
          <a:prstGeom prst="line">
            <a:avLst/>
          </a:prstGeom>
          <a:ln w="38100">
            <a:solidFill>
              <a:srgbClr val="FF0066"/>
            </a:solidFill>
            <a:prstDash val="sysDash"/>
          </a:ln>
        </p:spPr>
        <p:style>
          <a:lnRef idx="1">
            <a:schemeClr val="dk1"/>
          </a:lnRef>
          <a:fillRef idx="0">
            <a:schemeClr val="dk1"/>
          </a:fillRef>
          <a:effectRef idx="0">
            <a:schemeClr val="dk1"/>
          </a:effectRef>
          <a:fontRef idx="minor">
            <a:schemeClr val="tx1"/>
          </a:fontRef>
        </p:style>
      </p:cxnSp>
      <p:sp>
        <p:nvSpPr>
          <p:cNvPr id="37" name="Left-Right Arrow 36"/>
          <p:cNvSpPr/>
          <p:nvPr/>
        </p:nvSpPr>
        <p:spPr bwMode="auto">
          <a:xfrm>
            <a:off x="3143240" y="2714626"/>
            <a:ext cx="762000" cy="304800"/>
          </a:xfrm>
          <a:prstGeom prst="leftRightArrow">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0" name="Left-Right Arrow 19"/>
          <p:cNvSpPr/>
          <p:nvPr/>
        </p:nvSpPr>
        <p:spPr bwMode="auto">
          <a:xfrm>
            <a:off x="6858016" y="2786064"/>
            <a:ext cx="762000" cy="304800"/>
          </a:xfrm>
          <a:prstGeom prst="leftRightArrow">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21" name="TextBox 20"/>
          <p:cNvSpPr txBox="1"/>
          <p:nvPr/>
        </p:nvSpPr>
        <p:spPr>
          <a:xfrm>
            <a:off x="4214810" y="3429006"/>
            <a:ext cx="1195390" cy="500066"/>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Metadata</a:t>
            </a:r>
          </a:p>
          <a:p>
            <a:pPr marL="92075" indent="-92075" defTabSz="914363" rtl="0">
              <a:buFont typeface="Arial" pitchFamily="34" charset="0"/>
              <a:buChar char="•"/>
              <a:defRPr/>
            </a:pPr>
            <a:r>
              <a:rPr lang="en-US" sz="1000" dirty="0" smtClean="0">
                <a:solidFill>
                  <a:srgbClr val="FFFFFF"/>
                </a:solidFill>
                <a:latin typeface="Segoe"/>
              </a:rPr>
              <a:t>Attributes</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
        <p:nvSpPr>
          <p:cNvPr id="22" name="TextBox 21"/>
          <p:cNvSpPr txBox="1"/>
          <p:nvPr/>
        </p:nvSpPr>
        <p:spPr>
          <a:xfrm>
            <a:off x="4214810" y="4000510"/>
            <a:ext cx="1195390" cy="714380"/>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Shared Code</a:t>
            </a:r>
          </a:p>
          <a:p>
            <a:pPr marL="92075" indent="-92075" defTabSz="914363" rtl="0">
              <a:buFont typeface="Arial" pitchFamily="34" charset="0"/>
              <a:buChar char="•"/>
              <a:defRPr/>
            </a:pPr>
            <a:r>
              <a:rPr lang="en-US" sz="1000" dirty="0" err="1" smtClean="0">
                <a:solidFill>
                  <a:srgbClr val="FFFFFF"/>
                </a:solidFill>
                <a:latin typeface="Segoe"/>
              </a:rPr>
              <a:t>Validators</a:t>
            </a:r>
            <a:endParaRPr lang="en-US" sz="1000" dirty="0" smtClean="0">
              <a:solidFill>
                <a:srgbClr val="FFFFFF"/>
              </a:solidFill>
              <a:latin typeface="Segoe"/>
            </a:endParaRP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
        <p:nvSpPr>
          <p:cNvPr id="23" name="TextBox 22"/>
          <p:cNvSpPr txBox="1"/>
          <p:nvPr/>
        </p:nvSpPr>
        <p:spPr>
          <a:xfrm>
            <a:off x="1785918" y="4000510"/>
            <a:ext cx="1195390" cy="714380"/>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smtClean="0">
                <a:solidFill>
                  <a:srgbClr val="FFFFFF"/>
                </a:solidFill>
                <a:latin typeface="Segoe"/>
                <a:ea typeface="+mn-ea"/>
                <a:cs typeface="+mn-cs"/>
              </a:rPr>
              <a:t>Shared Code</a:t>
            </a:r>
          </a:p>
          <a:p>
            <a:pPr marL="92075" indent="-92075" defTabSz="914363" rtl="0">
              <a:buFont typeface="Arial" pitchFamily="34" charset="0"/>
              <a:buChar char="•"/>
              <a:defRPr/>
            </a:pPr>
            <a:r>
              <a:rPr lang="en-US" sz="1000" dirty="0" err="1" smtClean="0">
                <a:solidFill>
                  <a:srgbClr val="FFFFFF"/>
                </a:solidFill>
                <a:latin typeface="Segoe"/>
              </a:rPr>
              <a:t>Validators</a:t>
            </a:r>
            <a:endParaRPr lang="en-US" sz="1000" dirty="0" smtClean="0">
              <a:solidFill>
                <a:srgbClr val="FFFFFF"/>
              </a:solidFill>
              <a:latin typeface="Segoe"/>
            </a:endParaRP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
        <p:nvSpPr>
          <p:cNvPr id="32" name="TextBox 31"/>
          <p:cNvSpPr txBox="1"/>
          <p:nvPr/>
        </p:nvSpPr>
        <p:spPr>
          <a:xfrm>
            <a:off x="357158" y="4000510"/>
            <a:ext cx="1214446" cy="714380"/>
          </a:xfrm>
          <a:prstGeom prst="rect">
            <a:avLst/>
          </a:prstGeom>
        </p:spPr>
        <p:style>
          <a:lnRef idx="0">
            <a:schemeClr val="accent6"/>
          </a:lnRef>
          <a:fillRef idx="3">
            <a:schemeClr val="accent6"/>
          </a:fillRef>
          <a:effectRef idx="3">
            <a:schemeClr val="accent6"/>
          </a:effectRef>
          <a:fontRef idx="minor">
            <a:schemeClr val="lt1"/>
          </a:fontRef>
        </p:style>
        <p:txBody>
          <a:bodyPr wrap="square">
            <a:noAutofit/>
          </a:bodyPr>
          <a:lstStyle/>
          <a:p>
            <a:pPr defTabSz="914363" rtl="0">
              <a:defRPr/>
            </a:pPr>
            <a:r>
              <a:rPr lang="en-US" sz="1400" b="1" kern="1200" dirty="0" err="1" smtClean="0">
                <a:solidFill>
                  <a:srgbClr val="FFFFFF"/>
                </a:solidFill>
                <a:latin typeface="Segoe"/>
                <a:ea typeface="+mn-ea"/>
                <a:cs typeface="+mn-cs"/>
              </a:rPr>
              <a:t>ViewModel</a:t>
            </a:r>
            <a:endParaRPr lang="en-US" sz="1400" b="1" kern="1200" dirty="0" smtClean="0">
              <a:solidFill>
                <a:srgbClr val="FFFFFF"/>
              </a:solidFill>
              <a:latin typeface="Segoe"/>
              <a:ea typeface="+mn-ea"/>
              <a:cs typeface="+mn-cs"/>
            </a:endParaRPr>
          </a:p>
          <a:p>
            <a:pPr marL="92075" indent="-92075" defTabSz="914363" rtl="0">
              <a:buFont typeface="Arial" pitchFamily="34" charset="0"/>
              <a:buChar char="•"/>
              <a:defRPr/>
            </a:pPr>
            <a:r>
              <a:rPr lang="en-US" sz="1000" dirty="0" smtClean="0">
                <a:solidFill>
                  <a:srgbClr val="FFFFFF"/>
                </a:solidFill>
                <a:latin typeface="Segoe"/>
              </a:rPr>
              <a:t>State</a:t>
            </a:r>
          </a:p>
          <a:p>
            <a:pPr marL="92075" indent="-92075" defTabSz="914363" rtl="0">
              <a:buFont typeface="Arial" pitchFamily="34" charset="0"/>
              <a:buChar char="•"/>
              <a:defRPr/>
            </a:pPr>
            <a:r>
              <a:rPr lang="en-US" sz="1000" dirty="0" smtClean="0">
                <a:solidFill>
                  <a:srgbClr val="FFFFFF"/>
                </a:solidFill>
                <a:latin typeface="Segoe"/>
              </a:rPr>
              <a:t>Operations</a:t>
            </a:r>
          </a:p>
          <a:p>
            <a:pPr marL="92075" indent="-92075" defTabSz="914363" rtl="0">
              <a:buFont typeface="Arial" pitchFamily="34" charset="0"/>
              <a:buChar char="•"/>
              <a:defRPr/>
            </a:pPr>
            <a:endParaRPr lang="en-US" sz="1000" b="1" dirty="0" smtClean="0">
              <a:solidFill>
                <a:srgbClr val="FFFFFF"/>
              </a:solidFill>
              <a:latin typeface="Segoe"/>
            </a:endParaRPr>
          </a:p>
          <a:p>
            <a:pPr defTabSz="914363" rtl="0">
              <a:buFontTx/>
              <a:buChar char="-"/>
              <a:defRPr/>
            </a:pPr>
            <a:endParaRPr lang="en-US" sz="1400" b="1" kern="1200" dirty="0">
              <a:solidFill>
                <a:srgbClr val="FFFFFF"/>
              </a:solidFill>
              <a:latin typeface="Segoe"/>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dissolve">
                                      <p:cBhvr>
                                        <p:cTn id="25" dur="500"/>
                                        <p:tgtEl>
                                          <p:spTgt spid="28"/>
                                        </p:tgtEl>
                                      </p:cBhvr>
                                    </p:animEffect>
                                  </p:childTnLst>
                                </p:cTn>
                              </p:par>
                              <p:par>
                                <p:cTn id="26" presetID="9"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dissolv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dissolve">
                                      <p:cBhvr>
                                        <p:cTn id="38" dur="500"/>
                                        <p:tgtEl>
                                          <p:spTgt spid="29"/>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dissolv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dissolv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dissolve">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dissolv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dissolve">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8" grpId="0" animBg="1"/>
      <p:bldP spid="29" grpId="0" animBg="1"/>
      <p:bldP spid="31" grpId="0" animBg="1"/>
      <p:bldP spid="37" grpId="0" animBg="1"/>
      <p:bldP spid="20" grpId="0" animBg="1"/>
      <p:bldP spid="22" grpId="0" animBg="1"/>
      <p:bldP spid="23"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Presentation &amp; Data Access Neutral</a:t>
            </a:r>
            <a:endParaRPr lang="en-US" dirty="0"/>
          </a:p>
        </p:txBody>
      </p:sp>
      <p:sp>
        <p:nvSpPr>
          <p:cNvPr id="32" name="TextBox 31"/>
          <p:cNvSpPr txBox="1"/>
          <p:nvPr/>
        </p:nvSpPr>
        <p:spPr>
          <a:xfrm>
            <a:off x="7380514" y="1500180"/>
            <a:ext cx="1588897" cy="7386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Databases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ADO.NET,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ORMs (L2S, EF, …)</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sp>
        <p:nvSpPr>
          <p:cNvPr id="33" name="TextBox 32"/>
          <p:cNvSpPr txBox="1"/>
          <p:nvPr/>
        </p:nvSpPr>
        <p:spPr>
          <a:xfrm>
            <a:off x="7380514" y="2357436"/>
            <a:ext cx="1430200" cy="7386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POCO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i="0" u="none" strike="noStrike" kern="0" cap="none" spc="0" normalizeH="0" baseline="0" noProof="0" dirty="0" smtClean="0">
                <a:ln>
                  <a:noFill/>
                </a:ln>
                <a:effectLst/>
                <a:uLnTx/>
                <a:uFillTx/>
                <a:latin typeface="Segoe UI" pitchFamily="34" charset="0"/>
                <a:cs typeface="Segoe UI" pitchFamily="34" charset="0"/>
              </a:rPr>
              <a:t>Lists/Objects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a:t>
            </a:r>
            <a:r>
              <a:rPr kumimoji="0" lang="en-US" sz="1400" b="0" i="0" u="none" strike="noStrike" kern="0" cap="none" spc="0" normalizeH="0" baseline="0" noProof="0" dirty="0" err="1" smtClean="0">
                <a:ln>
                  <a:noFill/>
                </a:ln>
                <a:effectLst/>
                <a:uLnTx/>
                <a:uFillTx/>
                <a:latin typeface="Segoe UI" pitchFamily="34" charset="0"/>
                <a:cs typeface="Segoe UI" pitchFamily="34" charset="0"/>
              </a:rPr>
              <a:t>NHibernate</a:t>
            </a:r>
            <a:r>
              <a:rPr kumimoji="0" lang="en-US" sz="1400" b="0" i="0" u="none" strike="noStrike" kern="0" cap="none" spc="0" normalizeH="0" baseline="0" noProof="0" dirty="0" smtClean="0">
                <a:ln>
                  <a:noFill/>
                </a:ln>
                <a:effectLst/>
                <a:uLnTx/>
                <a:uFillTx/>
                <a:latin typeface="Segoe UI" pitchFamily="34" charset="0"/>
                <a:cs typeface="Segoe UI" pitchFamily="34" charset="0"/>
              </a:rPr>
              <a:t>, …)</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sp>
        <p:nvSpPr>
          <p:cNvPr id="34" name="TextBox 33"/>
          <p:cNvSpPr txBox="1"/>
          <p:nvPr/>
        </p:nvSpPr>
        <p:spPr>
          <a:xfrm>
            <a:off x="7380514" y="3286130"/>
            <a:ext cx="1091966" cy="7386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Services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REST/SOAP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(Azure, …)</a:t>
            </a:r>
          </a:p>
        </p:txBody>
      </p:sp>
      <p:cxnSp>
        <p:nvCxnSpPr>
          <p:cNvPr id="35" name="Straight Arrow Connector 34"/>
          <p:cNvCxnSpPr>
            <a:stCxn id="28" idx="3"/>
          </p:cNvCxnSpPr>
          <p:nvPr/>
        </p:nvCxnSpPr>
        <p:spPr>
          <a:xfrm flipV="1">
            <a:off x="5170716" y="1926991"/>
            <a:ext cx="960060" cy="894376"/>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36" name="Straight Arrow Connector 35"/>
          <p:cNvCxnSpPr>
            <a:stCxn id="28" idx="3"/>
            <a:endCxn id="31" idx="1"/>
          </p:cNvCxnSpPr>
          <p:nvPr/>
        </p:nvCxnSpPr>
        <p:spPr>
          <a:xfrm>
            <a:off x="5170716" y="2821368"/>
            <a:ext cx="1045763" cy="1"/>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37" name="Straight Arrow Connector 36"/>
          <p:cNvCxnSpPr>
            <a:stCxn id="28" idx="3"/>
          </p:cNvCxnSpPr>
          <p:nvPr/>
        </p:nvCxnSpPr>
        <p:spPr>
          <a:xfrm>
            <a:off x="5170716" y="2821367"/>
            <a:ext cx="775952" cy="793275"/>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sp>
        <p:nvSpPr>
          <p:cNvPr id="42" name="TextBox 41"/>
          <p:cNvSpPr txBox="1"/>
          <p:nvPr/>
        </p:nvSpPr>
        <p:spPr>
          <a:xfrm>
            <a:off x="65311" y="1428742"/>
            <a:ext cx="1595309" cy="7386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.NET Clients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Silverlight, Phone,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WPF</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sp>
        <p:nvSpPr>
          <p:cNvPr id="43" name="TextBox 42"/>
          <p:cNvSpPr txBox="1"/>
          <p:nvPr/>
        </p:nvSpPr>
        <p:spPr>
          <a:xfrm>
            <a:off x="65311" y="2143122"/>
            <a:ext cx="1649811"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Standards Clients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JavaScript</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sp>
        <p:nvSpPr>
          <p:cNvPr id="44" name="TextBox 43"/>
          <p:cNvSpPr txBox="1"/>
          <p:nvPr/>
        </p:nvSpPr>
        <p:spPr>
          <a:xfrm>
            <a:off x="65310" y="2643188"/>
            <a:ext cx="1648208"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Server Rendering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HTML, Sitemaps</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sp>
        <p:nvSpPr>
          <p:cNvPr id="45" name="TextBox 44"/>
          <p:cNvSpPr txBox="1"/>
          <p:nvPr/>
        </p:nvSpPr>
        <p:spPr>
          <a:xfrm>
            <a:off x="71406" y="3357568"/>
            <a:ext cx="1207382" cy="7386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effectLst/>
                <a:uLnTx/>
                <a:uFillTx/>
                <a:latin typeface="Segoe UI" pitchFamily="34" charset="0"/>
                <a:cs typeface="Segoe UI" pitchFamily="34" charset="0"/>
              </a:rPr>
              <a:t>Services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effectLst/>
                <a:uLnTx/>
                <a:uFillTx/>
                <a:latin typeface="Segoe UI" pitchFamily="34" charset="0"/>
                <a:cs typeface="Segoe UI" pitchFamily="34" charset="0"/>
              </a:rPr>
              <a:t>SOAP, XML,</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smtClean="0">
                <a:latin typeface="Segoe UI" pitchFamily="34" charset="0"/>
                <a:cs typeface="Segoe UI" pitchFamily="34" charset="0"/>
              </a:rPr>
              <a:t>JSON, </a:t>
            </a:r>
            <a:r>
              <a:rPr lang="en-US" sz="1400" kern="0" dirty="0" err="1" smtClean="0">
                <a:latin typeface="Segoe UI" pitchFamily="34" charset="0"/>
                <a:cs typeface="Segoe UI" pitchFamily="34" charset="0"/>
              </a:rPr>
              <a:t>OData</a:t>
            </a:r>
            <a:endParaRPr kumimoji="0" lang="en-US" sz="1400" b="0" i="0" u="none" strike="noStrike" kern="0" cap="none" spc="0" normalizeH="0" baseline="0" noProof="0" dirty="0">
              <a:ln>
                <a:noFill/>
              </a:ln>
              <a:effectLst/>
              <a:uLnTx/>
              <a:uFillTx/>
              <a:latin typeface="Segoe UI" pitchFamily="34" charset="0"/>
              <a:cs typeface="Segoe UI" pitchFamily="34" charset="0"/>
            </a:endParaRPr>
          </a:p>
        </p:txBody>
      </p:sp>
      <p:cxnSp>
        <p:nvCxnSpPr>
          <p:cNvPr id="46" name="Straight Arrow Connector 45"/>
          <p:cNvCxnSpPr>
            <a:stCxn id="28" idx="1"/>
            <a:endCxn id="40" idx="3"/>
          </p:cNvCxnSpPr>
          <p:nvPr/>
        </p:nvCxnSpPr>
        <p:spPr>
          <a:xfrm rot="10800000">
            <a:off x="2607130" y="1812439"/>
            <a:ext cx="1300842" cy="1008929"/>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47" name="Straight Arrow Connector 46"/>
          <p:cNvCxnSpPr>
            <a:stCxn id="28" idx="1"/>
            <a:endCxn id="39" idx="3"/>
          </p:cNvCxnSpPr>
          <p:nvPr/>
        </p:nvCxnSpPr>
        <p:spPr>
          <a:xfrm flipH="1" flipV="1">
            <a:off x="2819400" y="2424305"/>
            <a:ext cx="1088572" cy="397062"/>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48" name="Straight Arrow Connector 47"/>
          <p:cNvCxnSpPr>
            <a:stCxn id="28" idx="1"/>
            <a:endCxn id="41" idx="3"/>
          </p:cNvCxnSpPr>
          <p:nvPr/>
        </p:nvCxnSpPr>
        <p:spPr>
          <a:xfrm flipH="1">
            <a:off x="3276600" y="2821367"/>
            <a:ext cx="631372" cy="123698"/>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49" name="Straight Arrow Connector 48"/>
          <p:cNvCxnSpPr>
            <a:stCxn id="28" idx="1"/>
          </p:cNvCxnSpPr>
          <p:nvPr/>
        </p:nvCxnSpPr>
        <p:spPr>
          <a:xfrm rot="10800000" flipV="1">
            <a:off x="3197333" y="2821367"/>
            <a:ext cx="710641" cy="738042"/>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cxnSp>
        <p:nvCxnSpPr>
          <p:cNvPr id="51" name="Straight Arrow Connector 50"/>
          <p:cNvCxnSpPr>
            <a:stCxn id="50" idx="0"/>
            <a:endCxn id="28" idx="2"/>
          </p:cNvCxnSpPr>
          <p:nvPr/>
        </p:nvCxnSpPr>
        <p:spPr>
          <a:xfrm rot="16200000" flipV="1">
            <a:off x="4285254" y="3467347"/>
            <a:ext cx="519068" cy="10886"/>
          </a:xfrm>
          <a:prstGeom prst="straightConnector1">
            <a:avLst/>
          </a:prstGeom>
          <a:noFill/>
          <a:ln w="19050" cap="flat" cmpd="sng" algn="ctr">
            <a:solidFill>
              <a:schemeClr val="tx1"/>
            </a:solidFill>
            <a:prstDash val="solid"/>
            <a:headEnd type="none" w="med" len="med"/>
            <a:tailEnd type="triangle" w="med" len="med"/>
          </a:ln>
          <a:effectLst>
            <a:glow rad="63500">
              <a:schemeClr val="accent1">
                <a:satMod val="175000"/>
                <a:alpha val="40000"/>
              </a:schemeClr>
            </a:glow>
            <a:outerShdw blurRad="63500" sx="102000" sy="102000" algn="ctr" rotWithShape="0">
              <a:prstClr val="black">
                <a:alpha val="40000"/>
              </a:prstClr>
            </a:outerShdw>
          </a:effectLst>
        </p:spPr>
      </p:cxnSp>
      <p:sp>
        <p:nvSpPr>
          <p:cNvPr id="28" name="Rounded Rectangle 27"/>
          <p:cNvSpPr/>
          <p:nvPr/>
        </p:nvSpPr>
        <p:spPr bwMode="auto">
          <a:xfrm>
            <a:off x="3907973" y="2429479"/>
            <a:ext cx="1262743" cy="783776"/>
          </a:xfrm>
          <a:prstGeom prst="roundRect">
            <a:avLst>
              <a:gd name="adj" fmla="val 7108"/>
            </a:avLst>
          </a:prstGeom>
          <a:gradFill rotWithShape="1">
            <a:gsLst>
              <a:gs pos="0">
                <a:srgbClr val="54B0E2">
                  <a:shade val="15000"/>
                  <a:satMod val="180000"/>
                </a:srgbClr>
              </a:gs>
              <a:gs pos="50000">
                <a:srgbClr val="54B0E2">
                  <a:shade val="45000"/>
                  <a:satMod val="170000"/>
                </a:srgbClr>
              </a:gs>
              <a:gs pos="70000">
                <a:srgbClr val="54B0E2">
                  <a:tint val="99000"/>
                  <a:shade val="65000"/>
                  <a:satMod val="155000"/>
                </a:srgbClr>
              </a:gs>
              <a:gs pos="100000">
                <a:srgbClr val="54B0E2">
                  <a:tint val="95500"/>
                  <a:shade val="100000"/>
                  <a:satMod val="155000"/>
                </a:srgbClr>
              </a:gs>
            </a:gsLst>
            <a:lin ang="16200000" scaled="0"/>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28" tIns="54864" rIns="109728" bIns="54864" numCol="1" rtlCol="0" anchor="ctr" anchorCtr="0" compatLnSpc="1">
            <a:prstTxWarp prst="textNoShape">
              <a:avLst/>
            </a:prstTxWarp>
          </a:bodyPr>
          <a:lstStyle/>
          <a:p>
            <a:pPr marL="0" marR="0" lvl="0" indent="0" algn="ctr" defTabSz="1096963"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rPr>
              <a:t>WCF RIA</a:t>
            </a:r>
            <a:r>
              <a:rPr kumimoji="0" lang="en-US" sz="2000" b="0" i="0" u="none" strike="noStrike" kern="0" cap="none" spc="0" normalizeH="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rPr>
              <a:t> Services</a:t>
            </a:r>
            <a:endParaRPr kumimoji="0" lang="en-US" sz="20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sp>
        <p:nvSpPr>
          <p:cNvPr id="29" name="Can 28"/>
          <p:cNvSpPr/>
          <p:nvPr/>
        </p:nvSpPr>
        <p:spPr bwMode="auto">
          <a:xfrm>
            <a:off x="6161310" y="1485900"/>
            <a:ext cx="968828" cy="751115"/>
          </a:xfrm>
          <a:prstGeom prst="can">
            <a:avLst/>
          </a:prstGeom>
          <a:gradFill flip="none" rotWithShape="1">
            <a:gsLst>
              <a:gs pos="0">
                <a:srgbClr val="FFFF66"/>
              </a:gs>
              <a:gs pos="50000">
                <a:srgbClr val="FFFF99"/>
              </a:gs>
              <a:gs pos="100000">
                <a:srgbClr val="FFFFCC"/>
              </a:gs>
            </a:gsLst>
            <a:lin ang="16200000" scaled="1"/>
            <a:tileRect/>
          </a:gradFill>
          <a:ln w="9525" cap="flat" cmpd="sng" algn="ctr">
            <a:solidFill>
              <a:srgbClr val="FFFF00"/>
            </a:solidFill>
            <a:prstDash val="solid"/>
            <a:headEnd type="none" w="med" len="med"/>
            <a:tailEnd type="none" w="med" len="med"/>
          </a:ln>
          <a:effectLst>
            <a:outerShdw blurRad="63500" sx="102000" sy="102000" algn="ctr" rotWithShape="0">
              <a:prstClr val="black">
                <a:alpha val="40000"/>
              </a:prstClr>
            </a:outerShdw>
          </a:effectLst>
        </p:spPr>
        <p:txBody>
          <a:bodyPr vert="horz" wrap="square" lIns="109728" tIns="54864" rIns="109728" bIns="54864" numCol="1" rtlCol="0" anchor="ctr" anchorCtr="0" compatLnSpc="1">
            <a:prstTxWarp prst="textNoShape">
              <a:avLst/>
            </a:prstTxWarp>
          </a:bodyPr>
          <a:lstStyle/>
          <a:p>
            <a:pPr marL="0" marR="0" lvl="0" indent="0" algn="ctr" defTabSz="1096963"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sp>
        <p:nvSpPr>
          <p:cNvPr id="30" name="Cloud 29"/>
          <p:cNvSpPr/>
          <p:nvPr/>
        </p:nvSpPr>
        <p:spPr bwMode="auto">
          <a:xfrm>
            <a:off x="5932711" y="3347356"/>
            <a:ext cx="1426029" cy="734786"/>
          </a:xfrm>
          <a:prstGeom prst="cloud">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E8E8E2">
                <a:lumMod val="75000"/>
              </a:srgbClr>
            </a:solidFill>
            <a:prstDash val="solid"/>
            <a:headEnd type="none" w="med" len="med"/>
            <a:tailEnd type="none" w="med" len="med"/>
          </a:ln>
          <a:effectLst>
            <a:outerShdw blurRad="63500" sx="102000" sy="102000" algn="ctr" rotWithShape="0">
              <a:prstClr val="black">
                <a:alpha val="40000"/>
              </a:prstClr>
            </a:outerShdw>
          </a:effectLst>
        </p:spPr>
        <p:txBody>
          <a:bodyPr vert="horz" wrap="square" lIns="109728" tIns="54864" rIns="109728" bIns="54864" numCol="1" rtlCol="0" anchor="ctr" anchorCtr="0" compatLnSpc="1">
            <a:prstTxWarp prst="textNoShape">
              <a:avLst/>
            </a:prstTxWarp>
          </a:bodyPr>
          <a:lstStyle/>
          <a:p>
            <a:pPr marL="0" marR="0" lvl="0" indent="0" algn="ctr" defTabSz="1096963"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pic>
        <p:nvPicPr>
          <p:cNvPr id="31" name="Picture 2" descr="C:\Users\nikhilko\Desktop\ClassDiagram1.png"/>
          <p:cNvPicPr>
            <a:picLocks noChangeAspect="1" noChangeArrowheads="1"/>
          </p:cNvPicPr>
          <p:nvPr/>
        </p:nvPicPr>
        <p:blipFill>
          <a:blip r:embed="rId2" cstate="print"/>
          <a:srcRect/>
          <a:stretch>
            <a:fillRect/>
          </a:stretch>
        </p:blipFill>
        <p:spPr bwMode="auto">
          <a:xfrm>
            <a:off x="6216479" y="2422849"/>
            <a:ext cx="858493" cy="797038"/>
          </a:xfrm>
          <a:prstGeom prst="rect">
            <a:avLst/>
          </a:prstGeom>
          <a:noFill/>
          <a:effectLst>
            <a:outerShdw blurRad="63500" sx="102000" sy="102000" algn="ctr" rotWithShape="0">
              <a:prstClr val="black">
                <a:alpha val="40000"/>
              </a:prstClr>
            </a:outerShdw>
          </a:effectLst>
        </p:spPr>
      </p:pic>
      <p:sp>
        <p:nvSpPr>
          <p:cNvPr id="38" name="Cloud 37"/>
          <p:cNvSpPr/>
          <p:nvPr/>
        </p:nvSpPr>
        <p:spPr bwMode="auto">
          <a:xfrm>
            <a:off x="1491343" y="3355520"/>
            <a:ext cx="1740744" cy="734786"/>
          </a:xfrm>
          <a:prstGeom prst="cloud">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E8E8E2">
                <a:lumMod val="75000"/>
              </a:srgbClr>
            </a:solidFill>
            <a:prstDash val="solid"/>
            <a:headEnd type="none" w="med" len="med"/>
            <a:tailEnd type="none" w="med" len="med"/>
          </a:ln>
          <a:effectLst>
            <a:outerShdw blurRad="63500" sx="102000" sy="102000" algn="ctr" rotWithShape="0">
              <a:prstClr val="black">
                <a:alpha val="40000"/>
              </a:prstClr>
            </a:outerShdw>
          </a:effectLst>
        </p:spPr>
        <p:txBody>
          <a:bodyPr vert="horz" wrap="square" lIns="109728" tIns="54864" rIns="109728" bIns="54864" numCol="1" rtlCol="0" anchor="ctr" anchorCtr="0" compatLnSpc="1">
            <a:prstTxWarp prst="textNoShape">
              <a:avLst/>
            </a:prstTxWarp>
          </a:bodyPr>
          <a:lstStyle/>
          <a:p>
            <a:pPr marL="0" marR="0" lvl="0" indent="0" algn="ctr" defTabSz="1096963"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endParaRPr>
          </a:p>
        </p:txBody>
      </p:sp>
      <p:pic>
        <p:nvPicPr>
          <p:cNvPr id="39" name="Picture 3"/>
          <p:cNvPicPr>
            <a:picLocks noChangeAspect="1" noChangeArrowheads="1"/>
          </p:cNvPicPr>
          <p:nvPr/>
        </p:nvPicPr>
        <p:blipFill>
          <a:blip r:embed="rId3" cstate="print"/>
          <a:srcRect/>
          <a:stretch>
            <a:fillRect/>
          </a:stretch>
        </p:blipFill>
        <p:spPr bwMode="auto">
          <a:xfrm>
            <a:off x="1685926" y="2213565"/>
            <a:ext cx="1133475" cy="421481"/>
          </a:xfrm>
          <a:prstGeom prst="rect">
            <a:avLst/>
          </a:prstGeom>
          <a:noFill/>
          <a:ln w="9525">
            <a:noFill/>
            <a:miter lim="800000"/>
            <a:headEnd/>
            <a:tailEnd/>
          </a:ln>
          <a:effectLst/>
        </p:spPr>
      </p:pic>
      <p:pic>
        <p:nvPicPr>
          <p:cNvPr id="40" name="Picture 4"/>
          <p:cNvPicPr>
            <a:picLocks noChangeAspect="1" noChangeArrowheads="1"/>
          </p:cNvPicPr>
          <p:nvPr/>
        </p:nvPicPr>
        <p:blipFill>
          <a:blip r:embed="rId4" cstate="print"/>
          <a:srcRect/>
          <a:stretch>
            <a:fillRect/>
          </a:stretch>
        </p:blipFill>
        <p:spPr bwMode="auto">
          <a:xfrm>
            <a:off x="1768930" y="1505257"/>
            <a:ext cx="838200" cy="614363"/>
          </a:xfrm>
          <a:prstGeom prst="rect">
            <a:avLst/>
          </a:prstGeom>
          <a:noFill/>
          <a:ln w="9525">
            <a:noFill/>
            <a:miter lim="800000"/>
            <a:headEnd/>
            <a:tailEnd/>
          </a:ln>
          <a:effectLst/>
        </p:spPr>
      </p:pic>
      <p:pic>
        <p:nvPicPr>
          <p:cNvPr id="41" name="Picture 5"/>
          <p:cNvPicPr>
            <a:picLocks noChangeAspect="1" noChangeArrowheads="1"/>
          </p:cNvPicPr>
          <p:nvPr/>
        </p:nvPicPr>
        <p:blipFill>
          <a:blip r:embed="rId5" cstate="print"/>
          <a:srcRect/>
          <a:stretch>
            <a:fillRect/>
          </a:stretch>
        </p:blipFill>
        <p:spPr bwMode="auto">
          <a:xfrm>
            <a:off x="1646446" y="2703089"/>
            <a:ext cx="1630154" cy="483952"/>
          </a:xfrm>
          <a:prstGeom prst="rect">
            <a:avLst/>
          </a:prstGeom>
          <a:noFill/>
          <a:ln w="9525">
            <a:noFill/>
            <a:miter lim="800000"/>
            <a:headEnd/>
            <a:tailEnd/>
          </a:ln>
          <a:effectLst/>
        </p:spPr>
      </p:pic>
      <p:sp>
        <p:nvSpPr>
          <p:cNvPr id="50" name="Rounded Rectangle 49"/>
          <p:cNvSpPr/>
          <p:nvPr/>
        </p:nvSpPr>
        <p:spPr bwMode="auto">
          <a:xfrm>
            <a:off x="3918859" y="3732323"/>
            <a:ext cx="1262743" cy="783776"/>
          </a:xfrm>
          <a:prstGeom prst="roundRect">
            <a:avLst>
              <a:gd name="adj" fmla="val 7108"/>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28" tIns="54864" rIns="109728" bIns="54864" numCol="1" rtlCol="0" anchor="ctr" anchorCtr="0" compatLnSpc="1">
            <a:prstTxWarp prst="textNoShape">
              <a:avLst/>
            </a:prstTxWarp>
          </a:bodyPr>
          <a:lstStyle/>
          <a:p>
            <a:pPr marL="0" marR="0" lvl="0" indent="0" algn="ctr" defTabSz="1096963"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smtClean="0">
                <a:ln>
                  <a:noFill/>
                </a:ln>
                <a:effectLst>
                  <a:outerShdw blurRad="38100" dist="38100" dir="2700000" algn="tl">
                    <a:srgbClr val="000000">
                      <a:alpha val="43137"/>
                    </a:srgbClr>
                  </a:outerShdw>
                </a:effectLst>
                <a:uLnTx/>
                <a:uFillTx/>
                <a:latin typeface="Segoe UI" pitchFamily="34" charset="0"/>
                <a:ea typeface="+mn-ea"/>
                <a:cs typeface="Segoe UI" pitchFamily="34" charset="0"/>
              </a:rPr>
              <a:t>Unit Test Code</a:t>
            </a:r>
          </a:p>
        </p:txBody>
      </p:sp>
    </p:spTree>
    <p:extLst>
      <p:ext uri="{BB962C8B-B14F-4D97-AF65-F5344CB8AC3E}">
        <p14:creationId xmlns:p14="http://schemas.microsoft.com/office/powerpoint/2010/main" xmlns="" val="222030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par>
                                <p:cTn id="8" presetID="9"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dissolve">
                                      <p:cBhvr>
                                        <p:cTn id="10" dur="500"/>
                                        <p:tgtEl>
                                          <p:spTgt spid="35"/>
                                        </p:tgtEl>
                                      </p:cBhvr>
                                    </p:animEffect>
                                  </p:childTnLst>
                                </p:cTn>
                              </p:par>
                              <p:par>
                                <p:cTn id="11" presetID="9"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dissolve">
                                      <p:cBhvr>
                                        <p:cTn id="18" dur="500"/>
                                        <p:tgtEl>
                                          <p:spTgt spid="36"/>
                                        </p:tgtEl>
                                      </p:cBhvr>
                                    </p:animEffect>
                                  </p:childTnLst>
                                </p:cTn>
                              </p:par>
                              <p:par>
                                <p:cTn id="19" presetID="9"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dissolve">
                                      <p:cBhvr>
                                        <p:cTn id="21" dur="500"/>
                                        <p:tgtEl>
                                          <p:spTgt spid="31"/>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dissolv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dissolve">
                                      <p:cBhvr>
                                        <p:cTn id="29" dur="500"/>
                                        <p:tgtEl>
                                          <p:spTgt spid="37"/>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dissolve">
                                      <p:cBhvr>
                                        <p:cTn id="32" dur="500"/>
                                        <p:tgtEl>
                                          <p:spTgt spid="3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dissolve">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dissolve">
                                      <p:cBhvr>
                                        <p:cTn id="40" dur="500"/>
                                        <p:tgtEl>
                                          <p:spTgt spid="46"/>
                                        </p:tgtEl>
                                      </p:cBhvr>
                                    </p:animEffect>
                                  </p:childTnLst>
                                </p:cTn>
                              </p:par>
                              <p:par>
                                <p:cTn id="41" presetID="9"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dissolve">
                                      <p:cBhvr>
                                        <p:cTn id="43" dur="500"/>
                                        <p:tgtEl>
                                          <p:spTgt spid="4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dissolve">
                                      <p:cBhvr>
                                        <p:cTn id="46" dur="500"/>
                                        <p:tgtEl>
                                          <p:spTgt spid="42"/>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dissolve">
                                      <p:cBhvr>
                                        <p:cTn id="51" dur="500"/>
                                        <p:tgtEl>
                                          <p:spTgt spid="39"/>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dissolve">
                                      <p:cBhvr>
                                        <p:cTn id="54" dur="500"/>
                                        <p:tgtEl>
                                          <p:spTgt spid="43"/>
                                        </p:tgtEl>
                                      </p:cBhvr>
                                    </p:animEffect>
                                  </p:childTnLst>
                                </p:cTn>
                              </p:par>
                              <p:par>
                                <p:cTn id="55" presetID="9" presetClass="entr" presetSubtype="0" fill="hold"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dissolve">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dissolve">
                                      <p:cBhvr>
                                        <p:cTn id="62" dur="500"/>
                                        <p:tgtEl>
                                          <p:spTgt spid="48"/>
                                        </p:tgtEl>
                                      </p:cBhvr>
                                    </p:animEffect>
                                  </p:childTnLst>
                                </p:cTn>
                              </p:par>
                              <p:par>
                                <p:cTn id="63" presetID="9"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dissolve">
                                      <p:cBhvr>
                                        <p:cTn id="65" dur="500"/>
                                        <p:tgtEl>
                                          <p:spTgt spid="4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dissolve">
                                      <p:cBhvr>
                                        <p:cTn id="68" dur="500"/>
                                        <p:tgtEl>
                                          <p:spTgt spid="44"/>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dissolve">
                                      <p:cBhvr>
                                        <p:cTn id="73" dur="500"/>
                                        <p:tgtEl>
                                          <p:spTgt spid="49"/>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dissolve">
                                      <p:cBhvr>
                                        <p:cTn id="76" dur="500"/>
                                        <p:tgtEl>
                                          <p:spTgt spid="38"/>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dissolve">
                                      <p:cBhvr>
                                        <p:cTn id="79" dur="500"/>
                                        <p:tgtEl>
                                          <p:spTgt spid="45"/>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dissolve">
                                      <p:cBhvr>
                                        <p:cTn id="84" dur="500"/>
                                        <p:tgtEl>
                                          <p:spTgt spid="51"/>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dissolve">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42" grpId="0"/>
      <p:bldP spid="43" grpId="0"/>
      <p:bldP spid="44" grpId="0"/>
      <p:bldP spid="45" grpId="0"/>
      <p:bldP spid="29" grpId="0" animBg="1"/>
      <p:bldP spid="30" grpId="0" animBg="1"/>
      <p:bldP spid="38" grpId="0" animBg="1"/>
      <p:bldP spid="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idx="1"/>
          </p:nvPr>
        </p:nvSpPr>
        <p:spPr/>
        <p:txBody>
          <a:bodyPr/>
          <a:lstStyle/>
          <a:p>
            <a:r>
              <a:rPr lang="en-US" dirty="0" smtClean="0"/>
              <a:t>Setup, Data Sources, Validation, Save, Security, Custom Business Logic, Master-Detail, </a:t>
            </a:r>
            <a:r>
              <a:rPr lang="en-US" dirty="0" err="1" smtClean="0"/>
              <a:t>ForeignKeys</a:t>
            </a:r>
            <a:r>
              <a:rPr lang="en-US" dirty="0" smtClean="0"/>
              <a:t> Relationships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vDays 2010 -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DevDays 2010 - Presentation Template</Template>
  <TotalTime>1086</TotalTime>
  <Words>1530</Words>
  <Application>Microsoft Office PowerPoint</Application>
  <PresentationFormat>On-screen Show (16:9)</PresentationFormat>
  <Paragraphs>535</Paragraphs>
  <Slides>47</Slides>
  <Notes>11</Notes>
  <HiddenSlides>21</HiddenSlides>
  <MMClips>0</MMClips>
  <ScaleCrop>false</ScaleCrop>
  <HeadingPairs>
    <vt:vector size="4" baseType="variant">
      <vt:variant>
        <vt:lpstr>Theme</vt:lpstr>
      </vt:variant>
      <vt:variant>
        <vt:i4>2</vt:i4>
      </vt:variant>
      <vt:variant>
        <vt:lpstr>Slide Titles</vt:lpstr>
      </vt:variant>
      <vt:variant>
        <vt:i4>47</vt:i4>
      </vt:variant>
    </vt:vector>
  </HeadingPairs>
  <TitlesOfParts>
    <vt:vector size="49" baseType="lpstr">
      <vt:lpstr>DevDays 2010 - Presentation Template</vt:lpstr>
      <vt:lpstr>1_Office Theme</vt:lpstr>
      <vt:lpstr>Introduction to WCF RIA Services</vt:lpstr>
      <vt:lpstr>Agenda WCF RIA Services</vt:lpstr>
      <vt:lpstr>Fons Sonnemans</vt:lpstr>
      <vt:lpstr>Non WCF RIA Services Application</vt:lpstr>
      <vt:lpstr>Data-Driven Application Challenges</vt:lpstr>
      <vt:lpstr>WCF RIA Services</vt:lpstr>
      <vt:lpstr>WCF RIA Services Application</vt:lpstr>
      <vt:lpstr>Presentation &amp; Data Access Neutral</vt:lpstr>
      <vt:lpstr>Demo</vt:lpstr>
      <vt:lpstr>Enable WCF RIA Services</vt:lpstr>
      <vt:lpstr>Add ADO.NET Data Model</vt:lpstr>
      <vt:lpstr>Entity Data Model Wizard</vt:lpstr>
      <vt:lpstr>Add Domain Service Class</vt:lpstr>
      <vt:lpstr>Slide 14</vt:lpstr>
      <vt:lpstr>NorthwindDomainService.cs</vt:lpstr>
      <vt:lpstr>Data Sources</vt:lpstr>
      <vt:lpstr>Validation</vt:lpstr>
      <vt:lpstr>Metadata (Buddy) classes</vt:lpstr>
      <vt:lpstr>Adding Validation rules to the Metadata class</vt:lpstr>
      <vt:lpstr>Attributes</vt:lpstr>
      <vt:lpstr>Slide 21</vt:lpstr>
      <vt:lpstr>Run Application</vt:lpstr>
      <vt:lpstr>Save -&gt; SubmitChanges()</vt:lpstr>
      <vt:lpstr>Security</vt:lpstr>
      <vt:lpstr>Custom Business Logic</vt:lpstr>
      <vt:lpstr>Master - Detail</vt:lpstr>
      <vt:lpstr>Slide 27</vt:lpstr>
      <vt:lpstr>ForeignKeys Relationships</vt:lpstr>
      <vt:lpstr>ForeignKeys Relationships</vt:lpstr>
      <vt:lpstr>MVVM Design Pattern</vt:lpstr>
      <vt:lpstr>Model View ViewModel</vt:lpstr>
      <vt:lpstr>Model View ViewModel</vt:lpstr>
      <vt:lpstr>MainViewModel</vt:lpstr>
      <vt:lpstr>DesignTime data</vt:lpstr>
      <vt:lpstr>Blend - Data</vt:lpstr>
      <vt:lpstr>MainPage.xaml</vt:lpstr>
      <vt:lpstr>RaiseUnitPrice Command</vt:lpstr>
      <vt:lpstr>Other Clients </vt:lpstr>
      <vt:lpstr>Expose OData endpoint</vt:lpstr>
      <vt:lpstr>Endpoint: /ClientBin/Namespace-DomainService.svc/OData/</vt:lpstr>
      <vt:lpstr>WCF RIA Service Toolkit</vt:lpstr>
      <vt:lpstr>ASP.NET - DomainDataSource</vt:lpstr>
      <vt:lpstr>ASP.NET - DomainValidator</vt:lpstr>
      <vt:lpstr>Resources &amp; Summary</vt:lpstr>
      <vt:lpstr>Resources</vt:lpstr>
      <vt:lpstr>Summary</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WCF RIA Services</dc:title>
  <dc:creator>Fons Sonnemans</dc:creator>
  <dc:description/>
  <cp:lastModifiedBy>Fons Sonnemans</cp:lastModifiedBy>
  <cp:revision>216</cp:revision>
  <dcterms:created xsi:type="dcterms:W3CDTF">2010-03-17T12:40:42Z</dcterms:created>
  <dcterms:modified xsi:type="dcterms:W3CDTF">2010-03-30T10:47:04Z</dcterms:modified>
</cp:coreProperties>
</file>